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  <p:sldMasterId id="2147483658" r:id="rId2"/>
  </p:sldMasterIdLst>
  <p:notesMasterIdLst>
    <p:notesMasterId r:id="rId11"/>
  </p:notesMasterIdLst>
  <p:handoutMasterIdLst>
    <p:handoutMasterId r:id="rId12"/>
  </p:handoutMasterIdLst>
  <p:sldIdLst>
    <p:sldId id="256" r:id="rId3"/>
    <p:sldId id="357" r:id="rId4"/>
    <p:sldId id="359" r:id="rId5"/>
    <p:sldId id="360" r:id="rId6"/>
    <p:sldId id="361" r:id="rId7"/>
    <p:sldId id="362" r:id="rId8"/>
    <p:sldId id="363" r:id="rId9"/>
    <p:sldId id="364" r:id="rId10"/>
  </p:sldIdLst>
  <p:sldSz cx="9144000" cy="6858000" type="screen4x3"/>
  <p:notesSz cx="6724650" cy="9774238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sz="4400" kern="1200" baseline="-25000">
        <a:solidFill>
          <a:schemeClr val="tx2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4400" kern="1200" baseline="-25000">
        <a:solidFill>
          <a:schemeClr val="tx2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4400" kern="1200" baseline="-25000">
        <a:solidFill>
          <a:schemeClr val="tx2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4400" kern="1200" baseline="-25000">
        <a:solidFill>
          <a:schemeClr val="tx2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4400" kern="1200" baseline="-25000">
        <a:solidFill>
          <a:schemeClr val="tx2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4400" kern="1200" baseline="-25000">
        <a:solidFill>
          <a:schemeClr val="tx2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4400" kern="1200" baseline="-25000">
        <a:solidFill>
          <a:schemeClr val="tx2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4400" kern="1200" baseline="-25000">
        <a:solidFill>
          <a:schemeClr val="tx2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4400" kern="1200" baseline="-25000">
        <a:solidFill>
          <a:schemeClr val="tx2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79">
          <p15:clr>
            <a:srgbClr val="A4A3A4"/>
          </p15:clr>
        </p15:guide>
        <p15:guide id="2" pos="211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BCE4"/>
    <a:srgbClr val="1FBEC9"/>
    <a:srgbClr val="1B3F94"/>
    <a:srgbClr val="4B63AE"/>
    <a:srgbClr val="A9DCA3"/>
    <a:srgbClr val="9AA1D1"/>
    <a:srgbClr val="54B9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138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1824" y="-120"/>
      </p:cViewPr>
      <p:guideLst>
        <p:guide orient="horz" pos="3079"/>
        <p:guide pos="211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46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aseline="0">
                <a:solidFill>
                  <a:schemeClr val="tx1"/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08413" y="0"/>
            <a:ext cx="29146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aseline="0">
                <a:solidFill>
                  <a:schemeClr val="tx1"/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83700"/>
            <a:ext cx="29146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aseline="0">
                <a:solidFill>
                  <a:schemeClr val="tx1"/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08413" y="9283700"/>
            <a:ext cx="29146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aseline="0">
                <a:solidFill>
                  <a:schemeClr val="tx1"/>
                </a:solidFill>
              </a:defRPr>
            </a:lvl1pPr>
          </a:lstStyle>
          <a:p>
            <a:fld id="{CED463A2-C774-4400-8AEF-4F7AD0B556E4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0755309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46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aseline="0">
                <a:solidFill>
                  <a:schemeClr val="tx1"/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8413" y="0"/>
            <a:ext cx="29146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aseline="0">
                <a:solidFill>
                  <a:schemeClr val="tx1"/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33425"/>
            <a:ext cx="4886325" cy="36639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1513" y="4643438"/>
            <a:ext cx="5381625" cy="439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83700"/>
            <a:ext cx="29146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aseline="0">
                <a:solidFill>
                  <a:schemeClr val="tx1"/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8413" y="9283700"/>
            <a:ext cx="29146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aseline="0">
                <a:solidFill>
                  <a:schemeClr val="tx1"/>
                </a:solidFill>
              </a:defRPr>
            </a:lvl1pPr>
          </a:lstStyle>
          <a:p>
            <a:fld id="{DE5FE594-B863-4CC2-906C-EDD26025F1D1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1967342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ru-RU" dirty="0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1508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400" baseline="-250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4400" baseline="-250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4400" baseline="-250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4400" baseline="-250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4400" baseline="-250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 baseline="-250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 baseline="-250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 baseline="-250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 baseline="-250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A2185BED-8934-40BA-B089-55C4F85AA6E9}" type="slidenum">
              <a:rPr lang="ru-RU" altLang="ru-RU" sz="1200" baseline="0">
                <a:solidFill>
                  <a:schemeClr val="tx1"/>
                </a:solidFill>
              </a:rPr>
              <a:pPr eaLnBrk="1" hangingPunct="1"/>
              <a:t>1</a:t>
            </a:fld>
            <a:endParaRPr lang="ru-RU" altLang="ru-RU" sz="1200" baseline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87201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ru-RU" dirty="0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400" baseline="-250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4400" baseline="-250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4400" baseline="-250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4400" baseline="-250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4400" baseline="-250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 baseline="-250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 baseline="-250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 baseline="-250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 baseline="-250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E81958AB-8EBC-4E3B-8FE8-88EE2DCDB63B}" type="slidenum">
              <a:rPr lang="ru-RU" altLang="ru-RU" sz="1200" baseline="0">
                <a:solidFill>
                  <a:schemeClr val="tx1"/>
                </a:solidFill>
              </a:rPr>
              <a:pPr eaLnBrk="1" hangingPunct="1"/>
              <a:t>8</a:t>
            </a:fld>
            <a:endParaRPr lang="ru-RU" altLang="ru-RU" sz="1200" baseline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4404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rgbClr val="4B63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3708400" y="1446213"/>
            <a:ext cx="5435600" cy="1238250"/>
            <a:chOff x="1973" y="1025"/>
            <a:chExt cx="3787" cy="863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1973" y="1025"/>
              <a:ext cx="3787" cy="861"/>
            </a:xfrm>
            <a:prstGeom prst="rect">
              <a:avLst/>
            </a:prstGeom>
            <a:solidFill>
              <a:srgbClr val="1B3F94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baseline="0" dirty="0">
                <a:ea typeface="ＭＳ Ｐゴシック" charset="-128"/>
              </a:endParaRPr>
            </a:p>
          </p:txBody>
        </p:sp>
        <p:pic>
          <p:nvPicPr>
            <p:cNvPr id="6" name="Picture 6" descr="logo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5" y="1087"/>
              <a:ext cx="814" cy="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 rot="10800000">
              <a:off x="5547" y="1025"/>
              <a:ext cx="94" cy="862"/>
            </a:xfrm>
            <a:prstGeom prst="rect">
              <a:avLst/>
            </a:prstGeom>
            <a:solidFill>
              <a:srgbClr val="54B948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ea typeface="ＭＳ Ｐゴシック" charset="-128"/>
              </a:endParaRPr>
            </a:p>
          </p:txBody>
        </p:sp>
        <p:pic>
          <p:nvPicPr>
            <p:cNvPr id="8" name="Picture 8" descr="picture_small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40" y="1027"/>
              <a:ext cx="2607" cy="8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 rot="10800000">
              <a:off x="5636" y="1025"/>
              <a:ext cx="122" cy="862"/>
            </a:xfrm>
            <a:prstGeom prst="rect">
              <a:avLst/>
            </a:prstGeom>
            <a:solidFill>
              <a:srgbClr val="9AA1D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ea typeface="ＭＳ Ｐゴシック" charset="-128"/>
              </a:endParaRPr>
            </a:p>
          </p:txBody>
        </p:sp>
      </p:grpSp>
      <p:pic>
        <p:nvPicPr>
          <p:cNvPr id="10" name="Picture 10" descr="titl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269875"/>
            <a:ext cx="3022600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2" descr="symbol_comp_crop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698"/>
          <a:stretch>
            <a:fillRect/>
          </a:stretch>
        </p:blipFill>
        <p:spPr bwMode="auto">
          <a:xfrm>
            <a:off x="0" y="12700"/>
            <a:ext cx="3708400" cy="681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82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5145088" y="5084763"/>
            <a:ext cx="3675062" cy="1152525"/>
          </a:xfrm>
        </p:spPr>
        <p:txBody>
          <a:bodyPr/>
          <a:lstStyle>
            <a:lvl1pPr algn="r">
              <a:defRPr sz="1600">
                <a:solidFill>
                  <a:srgbClr val="A9DCA3"/>
                </a:solidFill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839683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4068763" y="3098800"/>
            <a:ext cx="4751387" cy="1841500"/>
          </a:xfrm>
        </p:spPr>
        <p:txBody>
          <a:bodyPr anchor="t"/>
          <a:lstStyle>
            <a:lvl1pPr algn="r">
              <a:defRPr sz="26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6691313" y="6437313"/>
            <a:ext cx="2133600" cy="2889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 baseline="0" smtClean="0">
                <a:solidFill>
                  <a:schemeClr val="bg1"/>
                </a:solidFill>
                <a:ea typeface="ＭＳ Ｐゴシック" charset="-128"/>
              </a:defRPr>
            </a:lvl1pPr>
          </a:lstStyle>
          <a:p>
            <a:pPr>
              <a:defRPr/>
            </a:pPr>
            <a:fld id="{216CB655-F375-45D1-9B53-9FF818DD71DB}" type="datetime4">
              <a:rPr lang="ru-RU"/>
              <a:pPr>
                <a:defRPr/>
              </a:pPr>
              <a:t>21 января 2015 г.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4378727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64563D-0214-4BF0-9DA5-20FEEF8CA2CB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740070220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61138" y="131763"/>
            <a:ext cx="2125662" cy="63214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79388" y="131763"/>
            <a:ext cx="6229350" cy="63214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759E89-B576-4928-9A16-166F48489C58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601441345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88" y="131763"/>
            <a:ext cx="7705725" cy="7207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196975"/>
            <a:ext cx="8229600" cy="5256213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9DB4B4-6AEC-4E00-956A-20326BB6ED0A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264781900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155022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296921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857143058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319588" y="3895725"/>
            <a:ext cx="2170112" cy="2305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642100" y="3895725"/>
            <a:ext cx="2170113" cy="2305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355255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98824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802208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7605601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498272-A6F8-444D-BDFF-8E693F6FBF0D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442494489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084421465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098858787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7434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678738" y="3213100"/>
            <a:ext cx="1133475" cy="29876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276725" y="3213100"/>
            <a:ext cx="3249613" cy="29876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443466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8123BA-889A-4B15-95E8-0DF0E02384F0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68197996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196975"/>
            <a:ext cx="4038600" cy="5256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196975"/>
            <a:ext cx="4038600" cy="5256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803AAB-6AD6-47F5-872F-ADCA6EC78D1F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363952771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F14D30-E0C2-461B-A77B-60A07083A766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66002683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3D0FC6-4A17-424A-846E-66F1129CFCC8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37345449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5138F6-75E6-42AD-A57F-F7A95B9E30FA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486136184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FD5D0E-8A46-4477-AD66-E15E5F8B6FDE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6323246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B02410-9129-4749-BB53-FEC3AF82FE11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603532527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w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w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5.wmf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6.wmf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588" y="0"/>
            <a:ext cx="9142412" cy="981075"/>
          </a:xfrm>
          <a:prstGeom prst="rect">
            <a:avLst/>
          </a:prstGeom>
          <a:solidFill>
            <a:srgbClr val="4B63AE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>
              <a:ea typeface="ＭＳ Ｐゴシック" charset="-128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 rot="5400000">
            <a:off x="8113712" y="-49212"/>
            <a:ext cx="981075" cy="1079500"/>
          </a:xfrm>
          <a:prstGeom prst="rect">
            <a:avLst/>
          </a:prstGeom>
          <a:solidFill>
            <a:srgbClr val="1B3F94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>
              <a:ea typeface="ＭＳ Ｐゴシック" charset="-128"/>
            </a:endParaRPr>
          </a:p>
        </p:txBody>
      </p:sp>
      <p:pic>
        <p:nvPicPr>
          <p:cNvPr id="1028" name="Picture 4" descr="logo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5938" y="146050"/>
            <a:ext cx="942975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31763"/>
            <a:ext cx="77057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9600" cy="525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  <a:endParaRPr lang="en-US" altLang="ru-RU" smtClean="0"/>
          </a:p>
          <a:p>
            <a:pPr lvl="1"/>
            <a:r>
              <a:rPr lang="ru-RU" altLang="ru-RU" smtClean="0"/>
              <a:t>Первый уровень</a:t>
            </a:r>
            <a:endParaRPr lang="en-US" altLang="ru-RU" smtClean="0"/>
          </a:p>
          <a:p>
            <a:pPr lvl="2"/>
            <a:r>
              <a:rPr lang="ru-RU" altLang="ru-RU" smtClean="0"/>
              <a:t>Второй уровень</a:t>
            </a:r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0" y="981075"/>
            <a:ext cx="9144000" cy="71438"/>
            <a:chOff x="0" y="618"/>
            <a:chExt cx="5760" cy="45"/>
          </a:xfrm>
        </p:grpSpPr>
        <p:sp>
          <p:nvSpPr>
            <p:cNvPr id="1039" name="Rectangle 8"/>
            <p:cNvSpPr>
              <a:spLocks noChangeArrowheads="1"/>
            </p:cNvSpPr>
            <p:nvPr/>
          </p:nvSpPr>
          <p:spPr bwMode="auto">
            <a:xfrm rot="5400000">
              <a:off x="2529" y="-1911"/>
              <a:ext cx="45" cy="5103"/>
            </a:xfrm>
            <a:prstGeom prst="rect">
              <a:avLst/>
            </a:prstGeom>
            <a:solidFill>
              <a:srgbClr val="1FBEC9"/>
            </a:solidFill>
            <a:ln w="9525">
              <a:noFill/>
              <a:miter lim="800000"/>
              <a:headEnd/>
              <a:tailEnd/>
            </a:ln>
          </p:spPr>
          <p:txBody>
            <a:bodyPr rot="10800000" vert="eaVert" wrap="none" anchor="ctr"/>
            <a:lstStyle/>
            <a:p>
              <a:pPr>
                <a:defRPr/>
              </a:pPr>
              <a:r>
                <a:rPr lang="en-US" dirty="0">
                  <a:ea typeface="ＭＳ Ｐゴシック" charset="-128"/>
                </a:rPr>
                <a:t> </a:t>
              </a:r>
              <a:endParaRPr lang="ru-RU" dirty="0">
                <a:ea typeface="ＭＳ Ｐゴシック" charset="-128"/>
              </a:endParaRPr>
            </a:p>
          </p:txBody>
        </p:sp>
        <p:sp>
          <p:nvSpPr>
            <p:cNvPr id="1040" name="Rectangle 9"/>
            <p:cNvSpPr>
              <a:spLocks noChangeArrowheads="1"/>
            </p:cNvSpPr>
            <p:nvPr userDrawn="1"/>
          </p:nvSpPr>
          <p:spPr bwMode="auto">
            <a:xfrm rot="5400000">
              <a:off x="5397" y="300"/>
              <a:ext cx="45" cy="681"/>
            </a:xfrm>
            <a:prstGeom prst="rect">
              <a:avLst/>
            </a:prstGeom>
            <a:solidFill>
              <a:srgbClr val="A9DCA3"/>
            </a:solidFill>
            <a:ln w="9525">
              <a:noFill/>
              <a:miter lim="800000"/>
              <a:headEnd/>
              <a:tailEnd/>
            </a:ln>
          </p:spPr>
          <p:txBody>
            <a:bodyPr rot="10800000" vert="eaVert" wrap="none" anchor="ctr"/>
            <a:lstStyle/>
            <a:p>
              <a:pPr>
                <a:defRPr/>
              </a:pPr>
              <a:r>
                <a:rPr lang="en-US" dirty="0">
                  <a:ea typeface="ＭＳ Ｐゴシック" charset="-128"/>
                </a:rPr>
                <a:t> </a:t>
              </a:r>
              <a:endParaRPr lang="ru-RU" dirty="0">
                <a:ea typeface="ＭＳ Ｐゴシック" charset="-128"/>
              </a:endParaRPr>
            </a:p>
          </p:txBody>
        </p:sp>
      </p:grpSp>
      <p:pic>
        <p:nvPicPr>
          <p:cNvPr id="1032" name="Picture 10" descr="symbol_company_crop_small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2813" y="6340475"/>
            <a:ext cx="611187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8668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36000" y="6546850"/>
            <a:ext cx="504825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baseline="0">
                <a:solidFill>
                  <a:srgbClr val="1B3F94"/>
                </a:solidFill>
              </a:defRPr>
            </a:lvl1pPr>
          </a:lstStyle>
          <a:p>
            <a:fld id="{AD688B04-93B9-4B02-99D3-D13ED78F0A87}" type="slidenum">
              <a:rPr lang="ru-RU" altLang="ru-RU"/>
              <a:pPr/>
              <a:t>‹#›</a:t>
            </a:fld>
            <a:endParaRPr lang="ru-RU" altLang="ru-RU" dirty="0"/>
          </a:p>
        </p:txBody>
      </p:sp>
      <p:sp>
        <p:nvSpPr>
          <p:cNvPr id="1034" name="Rectangle 13"/>
          <p:cNvSpPr>
            <a:spLocks noChangeArrowheads="1"/>
          </p:cNvSpPr>
          <p:nvPr/>
        </p:nvSpPr>
        <p:spPr bwMode="auto">
          <a:xfrm>
            <a:off x="6408738" y="6572250"/>
            <a:ext cx="2160587" cy="18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>
              <a:defRPr/>
            </a:pPr>
            <a:r>
              <a:rPr lang="en-US" sz="1200" baseline="0" dirty="0">
                <a:solidFill>
                  <a:srgbClr val="1B3F94"/>
                </a:solidFill>
                <a:ea typeface="ＭＳ Ｐゴシック" charset="-128"/>
              </a:rPr>
              <a:t>©</a:t>
            </a:r>
            <a:r>
              <a:rPr lang="ru-RU" sz="1200" baseline="0" dirty="0">
                <a:solidFill>
                  <a:srgbClr val="1B3F94"/>
                </a:solidFill>
                <a:ea typeface="ＭＳ Ｐゴシック" charset="-128"/>
              </a:rPr>
              <a:t> 20</a:t>
            </a:r>
            <a:r>
              <a:rPr lang="en-US" sz="1200" baseline="0" dirty="0">
                <a:solidFill>
                  <a:srgbClr val="1B3F94"/>
                </a:solidFill>
                <a:ea typeface="ＭＳ Ｐゴシック" charset="-128"/>
              </a:rPr>
              <a:t>1</a:t>
            </a:r>
            <a:r>
              <a:rPr lang="ru-RU" sz="1200" baseline="0" dirty="0">
                <a:solidFill>
                  <a:srgbClr val="1B3F94"/>
                </a:solidFill>
                <a:ea typeface="ＭＳ Ｐゴシック" charset="-128"/>
              </a:rPr>
              <a:t>2 Инфосистемы Джет</a:t>
            </a:r>
          </a:p>
        </p:txBody>
      </p:sp>
      <p:sp>
        <p:nvSpPr>
          <p:cNvPr id="1035" name="Rectangle 14"/>
          <p:cNvSpPr>
            <a:spLocks noChangeArrowheads="1"/>
          </p:cNvSpPr>
          <p:nvPr/>
        </p:nvSpPr>
        <p:spPr bwMode="auto">
          <a:xfrm>
            <a:off x="595313" y="6562725"/>
            <a:ext cx="2784475" cy="20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>
              <a:defRPr/>
            </a:pPr>
            <a:r>
              <a:rPr lang="ru-RU" sz="1200" baseline="0" dirty="0">
                <a:solidFill>
                  <a:srgbClr val="1B3F94"/>
                </a:solidFill>
                <a:ea typeface="ＭＳ Ｐゴシック" charset="-128"/>
              </a:rPr>
              <a:t>Системы хранения данных</a:t>
            </a:r>
          </a:p>
        </p:txBody>
      </p:sp>
      <p:sp>
        <p:nvSpPr>
          <p:cNvPr id="1036" name="Rectangle 15"/>
          <p:cNvSpPr>
            <a:spLocks noChangeArrowheads="1"/>
          </p:cNvSpPr>
          <p:nvPr/>
        </p:nvSpPr>
        <p:spPr bwMode="auto">
          <a:xfrm rot="16200000" flipV="1">
            <a:off x="4455319" y="3059907"/>
            <a:ext cx="34925" cy="7558087"/>
          </a:xfrm>
          <a:prstGeom prst="rect">
            <a:avLst/>
          </a:prstGeom>
          <a:solidFill>
            <a:srgbClr val="1FBEC9"/>
          </a:solidFill>
          <a:ln w="9525">
            <a:noFill/>
            <a:miter lim="800000"/>
            <a:headEnd/>
            <a:tailEnd/>
          </a:ln>
        </p:spPr>
        <p:txBody>
          <a:bodyPr rot="10800000" vert="eaVert" wrap="none" anchor="ctr"/>
          <a:lstStyle/>
          <a:p>
            <a:pPr>
              <a:defRPr/>
            </a:pPr>
            <a:r>
              <a:rPr lang="en-US" dirty="0">
                <a:ea typeface="ＭＳ Ｐゴシック" charset="-128"/>
              </a:rPr>
              <a:t> </a:t>
            </a:r>
            <a:endParaRPr lang="ru-RU" dirty="0">
              <a:ea typeface="ＭＳ Ｐゴシック" charset="-128"/>
            </a:endParaRPr>
          </a:p>
        </p:txBody>
      </p:sp>
      <p:sp>
        <p:nvSpPr>
          <p:cNvPr id="1037" name="Rectangle 16"/>
          <p:cNvSpPr>
            <a:spLocks noChangeArrowheads="1"/>
          </p:cNvSpPr>
          <p:nvPr/>
        </p:nvSpPr>
        <p:spPr bwMode="auto">
          <a:xfrm rot="16200000" flipV="1">
            <a:off x="8243888" y="6640513"/>
            <a:ext cx="34925" cy="396875"/>
          </a:xfrm>
          <a:prstGeom prst="rect">
            <a:avLst/>
          </a:prstGeom>
          <a:solidFill>
            <a:srgbClr val="A9DCA3"/>
          </a:solidFill>
          <a:ln w="9525">
            <a:noFill/>
            <a:miter lim="800000"/>
            <a:headEnd/>
            <a:tailEnd/>
          </a:ln>
        </p:spPr>
        <p:txBody>
          <a:bodyPr rot="10800000" vert="eaVert" wrap="none" anchor="ctr"/>
          <a:lstStyle/>
          <a:p>
            <a:pPr>
              <a:defRPr/>
            </a:pPr>
            <a:r>
              <a:rPr lang="en-US" dirty="0">
                <a:ea typeface="ＭＳ Ｐゴシック" charset="-128"/>
              </a:rPr>
              <a:t> </a:t>
            </a:r>
            <a:endParaRPr lang="ru-RU" dirty="0">
              <a:ea typeface="ＭＳ Ｐゴシック" charset="-128"/>
            </a:endParaRPr>
          </a:p>
        </p:txBody>
      </p:sp>
      <p:pic>
        <p:nvPicPr>
          <p:cNvPr id="1038" name="Picture 17" descr="vc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88" y="6496050"/>
            <a:ext cx="525462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378" r:id="rId2"/>
    <p:sldLayoutId id="2147484379" r:id="rId3"/>
    <p:sldLayoutId id="2147484380" r:id="rId4"/>
    <p:sldLayoutId id="2147484381" r:id="rId5"/>
    <p:sldLayoutId id="2147484382" r:id="rId6"/>
    <p:sldLayoutId id="2147484383" r:id="rId7"/>
    <p:sldLayoutId id="2147484384" r:id="rId8"/>
    <p:sldLayoutId id="2147484385" r:id="rId9"/>
    <p:sldLayoutId id="2147484386" r:id="rId10"/>
    <p:sldLayoutId id="2147484387" r:id="rId11"/>
    <p:sldLayoutId id="2147484388" r:id="rId12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  <a:ea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9pPr>
    </p:titleStyle>
    <p:bodyStyle>
      <a:lvl1pPr marL="342900" indent="-342900" algn="l" defTabSz="876300" rtl="0" eaLnBrk="0" fontAlgn="base" hangingPunct="0">
        <a:spcBef>
          <a:spcPct val="20000"/>
        </a:spcBef>
        <a:spcAft>
          <a:spcPct val="0"/>
        </a:spcAft>
        <a:buClr>
          <a:srgbClr val="54B948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35013" indent="-285750" algn="l" defTabSz="876300" rtl="0" eaLnBrk="0" fontAlgn="base" hangingPunct="0">
        <a:spcBef>
          <a:spcPct val="20000"/>
        </a:spcBef>
        <a:spcAft>
          <a:spcPct val="0"/>
        </a:spcAft>
        <a:buClr>
          <a:srgbClr val="54B948"/>
        </a:buClr>
        <a:buSzPct val="80000"/>
        <a:buFont typeface="Arial" panose="020B0604020202020204" pitchFamily="34" charset="0"/>
        <a:buChar char="●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defTabSz="876300" rtl="0" eaLnBrk="0" fontAlgn="base" hangingPunct="0">
        <a:spcBef>
          <a:spcPct val="20000"/>
        </a:spcBef>
        <a:spcAft>
          <a:spcPct val="0"/>
        </a:spcAft>
        <a:buClr>
          <a:srgbClr val="54B948"/>
        </a:buClr>
        <a:buSzPct val="80000"/>
        <a:buFont typeface="Arial" panose="020B0604020202020204" pitchFamily="34" charset="0"/>
        <a:buChar char="●"/>
        <a:defRPr sz="2000">
          <a:solidFill>
            <a:srgbClr val="4B63AE"/>
          </a:solidFill>
          <a:latin typeface="+mn-lt"/>
          <a:ea typeface="ＭＳ Ｐゴシック" charset="0"/>
        </a:defRPr>
      </a:lvl3pPr>
      <a:lvl4pPr marL="1498600" indent="-176213" algn="l" defTabSz="876300" rtl="0" eaLnBrk="0" fontAlgn="base" hangingPunct="0">
        <a:spcBef>
          <a:spcPct val="20000"/>
        </a:spcBef>
        <a:spcAft>
          <a:spcPct val="0"/>
        </a:spcAft>
        <a:buClr>
          <a:srgbClr val="54B948"/>
        </a:buClr>
        <a:buSzPct val="80000"/>
        <a:buFont typeface="Arial" panose="020B0604020202020204" pitchFamily="34" charset="0"/>
        <a:buChar char="●"/>
        <a:defRPr sz="2000">
          <a:solidFill>
            <a:srgbClr val="4B63AE"/>
          </a:solidFill>
          <a:latin typeface="+mn-lt"/>
          <a:ea typeface="ＭＳ Ｐゴシック" charset="0"/>
        </a:defRPr>
      </a:lvl4pPr>
      <a:lvl5pPr marL="2232025" indent="-228600" algn="l" defTabSz="876300" rtl="0" eaLnBrk="0" fontAlgn="base" hangingPunct="0">
        <a:spcBef>
          <a:spcPct val="20000"/>
        </a:spcBef>
        <a:spcAft>
          <a:spcPct val="0"/>
        </a:spcAft>
        <a:buClr>
          <a:srgbClr val="54B948"/>
        </a:buClr>
        <a:buFont typeface="Arial" panose="020B0604020202020204" pitchFamily="34" charset="0"/>
        <a:buChar char="●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689225" indent="-228600" algn="l" defTabSz="876300" rtl="0" fontAlgn="base">
        <a:spcBef>
          <a:spcPct val="20000"/>
        </a:spcBef>
        <a:spcAft>
          <a:spcPct val="0"/>
        </a:spcAft>
        <a:buClr>
          <a:srgbClr val="54B948"/>
        </a:buClr>
        <a:buFont typeface="Arial" charset="0"/>
        <a:buChar char="●"/>
        <a:defRPr sz="2000">
          <a:solidFill>
            <a:schemeClr val="tx1"/>
          </a:solidFill>
          <a:latin typeface="+mn-lt"/>
        </a:defRPr>
      </a:lvl6pPr>
      <a:lvl7pPr marL="3146425" indent="-228600" algn="l" defTabSz="876300" rtl="0" fontAlgn="base">
        <a:spcBef>
          <a:spcPct val="20000"/>
        </a:spcBef>
        <a:spcAft>
          <a:spcPct val="0"/>
        </a:spcAft>
        <a:buClr>
          <a:srgbClr val="54B948"/>
        </a:buClr>
        <a:buFont typeface="Arial" charset="0"/>
        <a:buChar char="●"/>
        <a:defRPr sz="2000">
          <a:solidFill>
            <a:schemeClr val="tx1"/>
          </a:solidFill>
          <a:latin typeface="+mn-lt"/>
        </a:defRPr>
      </a:lvl7pPr>
      <a:lvl8pPr marL="3603625" indent="-228600" algn="l" defTabSz="876300" rtl="0" fontAlgn="base">
        <a:spcBef>
          <a:spcPct val="20000"/>
        </a:spcBef>
        <a:spcAft>
          <a:spcPct val="0"/>
        </a:spcAft>
        <a:buClr>
          <a:srgbClr val="54B948"/>
        </a:buClr>
        <a:buFont typeface="Arial" charset="0"/>
        <a:buChar char="●"/>
        <a:defRPr sz="2000">
          <a:solidFill>
            <a:schemeClr val="tx1"/>
          </a:solidFill>
          <a:latin typeface="+mn-lt"/>
        </a:defRPr>
      </a:lvl8pPr>
      <a:lvl9pPr marL="4060825" indent="-228600" algn="l" defTabSz="876300" rtl="0" fontAlgn="base">
        <a:spcBef>
          <a:spcPct val="20000"/>
        </a:spcBef>
        <a:spcAft>
          <a:spcPct val="0"/>
        </a:spcAft>
        <a:buClr>
          <a:srgbClr val="54B948"/>
        </a:buClr>
        <a:buFont typeface="Arial" charset="0"/>
        <a:buChar char="●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4B63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19588" y="3895725"/>
            <a:ext cx="4492625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ru-RU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276725" y="3213100"/>
            <a:ext cx="4535488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grpSp>
        <p:nvGrpSpPr>
          <p:cNvPr id="2052" name="Group 4"/>
          <p:cNvGrpSpPr>
            <a:grpSpLocks/>
          </p:cNvGrpSpPr>
          <p:nvPr/>
        </p:nvGrpSpPr>
        <p:grpSpPr bwMode="auto">
          <a:xfrm>
            <a:off x="3705225" y="1446213"/>
            <a:ext cx="5435600" cy="1238250"/>
            <a:chOff x="1973" y="1025"/>
            <a:chExt cx="3787" cy="863"/>
          </a:xfrm>
        </p:grpSpPr>
        <p:sp>
          <p:nvSpPr>
            <p:cNvPr id="14343" name="Rectangle 5"/>
            <p:cNvSpPr>
              <a:spLocks noChangeArrowheads="1"/>
            </p:cNvSpPr>
            <p:nvPr/>
          </p:nvSpPr>
          <p:spPr bwMode="auto">
            <a:xfrm>
              <a:off x="1973" y="1025"/>
              <a:ext cx="3787" cy="861"/>
            </a:xfrm>
            <a:prstGeom prst="rect">
              <a:avLst/>
            </a:prstGeom>
            <a:solidFill>
              <a:srgbClr val="1B3F94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baseline="0" dirty="0">
                <a:ea typeface="ＭＳ Ｐゴシック" charset="-128"/>
              </a:endParaRPr>
            </a:p>
          </p:txBody>
        </p:sp>
        <p:pic>
          <p:nvPicPr>
            <p:cNvPr id="2056" name="Picture 6" descr="logo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5" y="1087"/>
              <a:ext cx="814" cy="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345" name="Rectangle 7"/>
            <p:cNvSpPr>
              <a:spLocks noChangeArrowheads="1"/>
            </p:cNvSpPr>
            <p:nvPr/>
          </p:nvSpPr>
          <p:spPr bwMode="auto">
            <a:xfrm rot="10800000">
              <a:off x="5547" y="1025"/>
              <a:ext cx="94" cy="862"/>
            </a:xfrm>
            <a:prstGeom prst="rect">
              <a:avLst/>
            </a:prstGeom>
            <a:solidFill>
              <a:srgbClr val="54B948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ea typeface="ＭＳ Ｐゴシック" charset="-128"/>
              </a:endParaRPr>
            </a:p>
          </p:txBody>
        </p:sp>
        <p:pic>
          <p:nvPicPr>
            <p:cNvPr id="2058" name="Picture 8" descr="picture_small"/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40" y="1027"/>
              <a:ext cx="2607" cy="8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347" name="Rectangle 9"/>
            <p:cNvSpPr>
              <a:spLocks noChangeArrowheads="1"/>
            </p:cNvSpPr>
            <p:nvPr/>
          </p:nvSpPr>
          <p:spPr bwMode="auto">
            <a:xfrm rot="10800000">
              <a:off x="5636" y="1025"/>
              <a:ext cx="122" cy="862"/>
            </a:xfrm>
            <a:prstGeom prst="rect">
              <a:avLst/>
            </a:prstGeom>
            <a:solidFill>
              <a:srgbClr val="9AA1D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ea typeface="ＭＳ Ｐゴシック" charset="-128"/>
              </a:endParaRPr>
            </a:p>
          </p:txBody>
        </p:sp>
      </p:grpSp>
      <p:pic>
        <p:nvPicPr>
          <p:cNvPr id="2053" name="Picture 10" descr="symbol_comp_crop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698"/>
          <a:stretch>
            <a:fillRect/>
          </a:stretch>
        </p:blipFill>
        <p:spPr bwMode="auto">
          <a:xfrm>
            <a:off x="-3175" y="12700"/>
            <a:ext cx="3708400" cy="681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11" descr="title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269875"/>
            <a:ext cx="3022600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89" r:id="rId1"/>
    <p:sldLayoutId id="2147484390" r:id="rId2"/>
    <p:sldLayoutId id="2147484391" r:id="rId3"/>
    <p:sldLayoutId id="2147484392" r:id="rId4"/>
    <p:sldLayoutId id="2147484393" r:id="rId5"/>
    <p:sldLayoutId id="2147484394" r:id="rId6"/>
    <p:sldLayoutId id="2147484395" r:id="rId7"/>
    <p:sldLayoutId id="2147484396" r:id="rId8"/>
    <p:sldLayoutId id="2147484397" r:id="rId9"/>
    <p:sldLayoutId id="2147484398" r:id="rId10"/>
    <p:sldLayoutId id="2147484399" r:id="rId11"/>
  </p:sldLayoutIdLst>
  <p:transition/>
  <p:txStyles>
    <p:titleStyle>
      <a:lvl1pPr algn="r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ＭＳ Ｐゴシック" charset="0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" charset="0"/>
          <a:ea typeface="ＭＳ Ｐゴシック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" charset="0"/>
          <a:ea typeface="ＭＳ Ｐゴシック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" charset="0"/>
          <a:ea typeface="ＭＳ Ｐゴシック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" charset="0"/>
          <a:ea typeface="ＭＳ Ｐゴシック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" charset="0"/>
        </a:defRPr>
      </a:lvl9pPr>
    </p:titleStyle>
    <p:bodyStyle>
      <a:lvl1pPr marL="342900" indent="-342900" algn="r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bg1"/>
          </a:solidFill>
          <a:latin typeface="+mn-lt"/>
          <a:ea typeface="ＭＳ Ｐゴシック" charset="0"/>
          <a:cs typeface="+mn-cs"/>
        </a:defRPr>
      </a:lvl1pPr>
      <a:lvl2pPr marL="823913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2319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39888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uchamprin@jet.msk.su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787900" y="5084763"/>
            <a:ext cx="4032250" cy="1152525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ru-RU" altLang="ru-RU" b="1" dirty="0" smtClean="0">
                <a:ea typeface="ＭＳ Ｐゴシック" panose="020B0600070205080204" pitchFamily="34" charset="-128"/>
              </a:rPr>
              <a:t>Учамприн А.В.</a:t>
            </a: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3924300" y="3068638"/>
            <a:ext cx="5040313" cy="1800522"/>
          </a:xfrm>
        </p:spPr>
        <p:txBody>
          <a:bodyPr/>
          <a:lstStyle/>
          <a:p>
            <a:pPr algn="l" eaLnBrk="1" hangingPunct="1"/>
            <a:r>
              <a:rPr lang="ru-RU" altLang="ru-RU" sz="2800" dirty="0" smtClean="0">
                <a:ea typeface="ＭＳ Ｐゴシック" panose="020B0600070205080204" pitchFamily="34" charset="-128"/>
              </a:rPr>
              <a:t>Услуги виртуального ЦОД в условиях негативных факторов воздействия на ИТ-рынок</a:t>
            </a:r>
            <a:r>
              <a:rPr lang="en-US" altLang="ru-RU" sz="2800" dirty="0" smtClean="0">
                <a:ea typeface="ＭＳ Ｐゴシック" panose="020B0600070205080204" pitchFamily="34" charset="-128"/>
              </a:rPr>
              <a:t/>
            </a:r>
            <a:br>
              <a:rPr lang="en-US" altLang="ru-RU" sz="2800" dirty="0" smtClean="0">
                <a:ea typeface="ＭＳ Ｐゴシック" panose="020B0600070205080204" pitchFamily="34" charset="-128"/>
              </a:rPr>
            </a:br>
            <a:endParaRPr lang="ru-RU" altLang="ru-RU" sz="2800" dirty="0" smtClean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 smtClean="0">
                <a:ea typeface="ＭＳ Ｐゴシック" panose="020B0600070205080204" pitchFamily="34" charset="-128"/>
              </a:rPr>
              <a:t>Факторы, влияющие на ИТ-рынок</a:t>
            </a:r>
            <a:endParaRPr lang="en-US" altLang="ru-RU" dirty="0" smtClean="0">
              <a:ea typeface="ＭＳ Ｐゴシック" panose="020B0600070205080204" pitchFamily="34" charset="-128"/>
            </a:endParaRPr>
          </a:p>
        </p:txBody>
      </p:sp>
      <p:sp>
        <p:nvSpPr>
          <p:cNvPr id="6147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8639175" y="6546850"/>
            <a:ext cx="504825" cy="2301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400" baseline="-250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4400" baseline="-250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4400" baseline="-250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4400" baseline="-250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4400" baseline="-250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 baseline="-250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 baseline="-250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 baseline="-250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 baseline="-250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84A19287-A8F7-46EA-9CCC-DFD9B247CE70}" type="slidenum">
              <a:rPr lang="ru-RU" altLang="ru-RU" sz="1200" baseline="0">
                <a:solidFill>
                  <a:srgbClr val="1B3F94"/>
                </a:solidFill>
              </a:rPr>
              <a:pPr eaLnBrk="1" hangingPunct="1"/>
              <a:t>2</a:t>
            </a:fld>
            <a:endParaRPr lang="ru-RU" altLang="ru-RU" sz="1200" baseline="0" dirty="0">
              <a:solidFill>
                <a:srgbClr val="1B3F94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 bwMode="auto">
          <a:xfrm>
            <a:off x="0" y="6500813"/>
            <a:ext cx="8501063" cy="357187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>
              <a:defRPr/>
            </a:pPr>
            <a:endParaRPr lang="ru-RU" dirty="0">
              <a:latin typeface="Arial" charset="0"/>
              <a:ea typeface="+mn-ea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2483768" y="1916112"/>
            <a:ext cx="6017295" cy="1368871"/>
          </a:xfrm>
          <a:prstGeom prst="rect">
            <a:avLst/>
          </a:prstGeom>
          <a:solidFill>
            <a:schemeClr val="accent1">
              <a:lumMod val="90000"/>
            </a:schemeClr>
          </a:solidFill>
          <a:ln w="6350" algn="ctr">
            <a:noFill/>
            <a:miter lim="800000"/>
            <a:headEnd type="none" w="sm" len="sm"/>
            <a:tailEnd type="none" w="sm" len="sm"/>
          </a:ln>
          <a:effectLst>
            <a:outerShdw dist="17961" dir="2700000" algn="ctr" rotWithShape="0">
              <a:srgbClr val="808080"/>
            </a:outerShdw>
          </a:effectLst>
        </p:spPr>
        <p:txBody>
          <a:bodyPr tIns="91440" bIns="91440" anchor="ctr"/>
          <a:lstStyle/>
          <a:p>
            <a:pPr marL="12700" indent="-12700" eaLnBrk="0" hangingPunct="0">
              <a:lnSpc>
                <a:spcPct val="110000"/>
              </a:lnSpc>
            </a:pPr>
            <a:r>
              <a:rPr lang="ru-RU" sz="2000" baseline="0" dirty="0" smtClean="0"/>
              <a:t>Качество сервиса, оказываемого</a:t>
            </a:r>
          </a:p>
          <a:p>
            <a:pPr marL="12700" indent="-12700" eaLnBrk="0" hangingPunct="0">
              <a:lnSpc>
                <a:spcPct val="110000"/>
              </a:lnSpc>
            </a:pPr>
            <a:r>
              <a:rPr lang="ru-RU" sz="2000" baseline="0" dirty="0"/>
              <a:t>в</a:t>
            </a:r>
            <a:r>
              <a:rPr lang="ru-RU" sz="2000" baseline="0" dirty="0" smtClean="0"/>
              <a:t>ендорами, </a:t>
            </a:r>
          </a:p>
          <a:p>
            <a:pPr marL="12700" indent="-12700" eaLnBrk="0" hangingPunct="0">
              <a:lnSpc>
                <a:spcPct val="110000"/>
              </a:lnSpc>
            </a:pPr>
            <a:r>
              <a:rPr lang="ru-RU" sz="2000" baseline="0" dirty="0" smtClean="0"/>
              <a:t>становится непредсказуемым</a:t>
            </a:r>
            <a:endParaRPr lang="en-US" sz="2000" dirty="0"/>
          </a:p>
        </p:txBody>
      </p:sp>
      <p:sp>
        <p:nvSpPr>
          <p:cNvPr id="12" name="AutoShape 8"/>
          <p:cNvSpPr>
            <a:spLocks noChangeArrowheads="1"/>
          </p:cNvSpPr>
          <p:nvPr/>
        </p:nvSpPr>
        <p:spPr bwMode="auto">
          <a:xfrm>
            <a:off x="683568" y="1916112"/>
            <a:ext cx="3024336" cy="1368872"/>
          </a:xfrm>
          <a:prstGeom prst="homePlate">
            <a:avLst>
              <a:gd name="adj" fmla="val 61111"/>
            </a:avLst>
          </a:prstGeom>
          <a:solidFill>
            <a:schemeClr val="accent2">
              <a:lumMod val="60000"/>
              <a:lumOff val="40000"/>
            </a:schemeClr>
          </a:solidFill>
          <a:ln w="6350" algn="ctr">
            <a:noFill/>
            <a:miter lim="800000"/>
            <a:headEnd type="none" w="sm" len="sm"/>
            <a:tailEnd type="none" w="sm" len="sm"/>
          </a:ln>
          <a:effectLst>
            <a:outerShdw dist="17961" dir="2700000" algn="ctr" rotWithShape="0">
              <a:srgbClr val="808080"/>
            </a:outerShdw>
          </a:effectLst>
        </p:spPr>
        <p:txBody>
          <a:bodyPr tIns="91440" bIns="91440" anchor="ctr"/>
          <a:lstStyle/>
          <a:p>
            <a:pPr eaLnBrk="0" hangingPunct="0"/>
            <a:r>
              <a:rPr lang="ru-RU" sz="2000" b="1" baseline="0" dirty="0" smtClean="0">
                <a:solidFill>
                  <a:srgbClr val="FFFFFF"/>
                </a:solidFill>
              </a:rPr>
              <a:t>Ограничения деятельности</a:t>
            </a:r>
          </a:p>
          <a:p>
            <a:pPr eaLnBrk="0" hangingPunct="0"/>
            <a:r>
              <a:rPr lang="ru-RU" sz="2000" b="1" baseline="0" dirty="0" smtClean="0">
                <a:solidFill>
                  <a:srgbClr val="FFFFFF"/>
                </a:solidFill>
              </a:rPr>
              <a:t>вендоров</a:t>
            </a:r>
            <a:endParaRPr lang="en-US" sz="2000" b="1" dirty="0">
              <a:solidFill>
                <a:srgbClr val="FFFFFF"/>
              </a:solidFill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2461161" y="3717032"/>
            <a:ext cx="6017295" cy="1368871"/>
          </a:xfrm>
          <a:prstGeom prst="rect">
            <a:avLst/>
          </a:prstGeom>
          <a:solidFill>
            <a:schemeClr val="accent1">
              <a:lumMod val="90000"/>
            </a:schemeClr>
          </a:solidFill>
          <a:ln w="6350" algn="ctr">
            <a:noFill/>
            <a:miter lim="800000"/>
            <a:headEnd type="none" w="sm" len="sm"/>
            <a:tailEnd type="none" w="sm" len="sm"/>
          </a:ln>
          <a:effectLst>
            <a:outerShdw dist="17961" dir="2700000" algn="ctr" rotWithShape="0">
              <a:srgbClr val="808080"/>
            </a:outerShdw>
          </a:effectLst>
        </p:spPr>
        <p:txBody>
          <a:bodyPr tIns="91440" bIns="91440" anchor="ctr"/>
          <a:lstStyle/>
          <a:p>
            <a:pPr marL="12700" indent="-12700" eaLnBrk="0" hangingPunct="0">
              <a:lnSpc>
                <a:spcPct val="110000"/>
              </a:lnSpc>
            </a:pPr>
            <a:r>
              <a:rPr lang="ru-RU" sz="2000" baseline="0" dirty="0" smtClean="0"/>
              <a:t>Теряется возможность </a:t>
            </a:r>
            <a:br>
              <a:rPr lang="ru-RU" sz="2000" baseline="0" dirty="0" smtClean="0"/>
            </a:br>
            <a:r>
              <a:rPr lang="ru-RU" sz="2000" baseline="0" dirty="0" smtClean="0"/>
              <a:t>прогнозирования затрат на ИТ</a:t>
            </a:r>
            <a:endParaRPr lang="en-US" sz="2000" dirty="0"/>
          </a:p>
        </p:txBody>
      </p:sp>
      <p:sp>
        <p:nvSpPr>
          <p:cNvPr id="14" name="AutoShape 8"/>
          <p:cNvSpPr>
            <a:spLocks noChangeArrowheads="1"/>
          </p:cNvSpPr>
          <p:nvPr/>
        </p:nvSpPr>
        <p:spPr bwMode="auto">
          <a:xfrm>
            <a:off x="660961" y="3717032"/>
            <a:ext cx="3024336" cy="1368872"/>
          </a:xfrm>
          <a:prstGeom prst="homePlate">
            <a:avLst>
              <a:gd name="adj" fmla="val 61111"/>
            </a:avLst>
          </a:prstGeom>
          <a:solidFill>
            <a:schemeClr val="accent2">
              <a:lumMod val="60000"/>
              <a:lumOff val="40000"/>
            </a:schemeClr>
          </a:solidFill>
          <a:ln w="6350" algn="ctr">
            <a:noFill/>
            <a:miter lim="800000"/>
            <a:headEnd type="none" w="sm" len="sm"/>
            <a:tailEnd type="none" w="sm" len="sm"/>
          </a:ln>
          <a:effectLst>
            <a:outerShdw dist="17961" dir="2700000" algn="ctr" rotWithShape="0">
              <a:srgbClr val="808080"/>
            </a:outerShdw>
          </a:effectLst>
        </p:spPr>
        <p:txBody>
          <a:bodyPr tIns="91440" bIns="91440" anchor="ctr"/>
          <a:lstStyle/>
          <a:p>
            <a:pPr eaLnBrk="0" hangingPunct="0"/>
            <a:r>
              <a:rPr lang="ru-RU" sz="2000" b="1" baseline="0" dirty="0" smtClean="0">
                <a:solidFill>
                  <a:srgbClr val="FFFFFF"/>
                </a:solidFill>
              </a:rPr>
              <a:t>Девальвация</a:t>
            </a:r>
          </a:p>
          <a:p>
            <a:pPr eaLnBrk="0" hangingPunct="0"/>
            <a:r>
              <a:rPr lang="ru-RU" sz="2000" b="1" baseline="0" dirty="0">
                <a:solidFill>
                  <a:srgbClr val="FFFFFF"/>
                </a:solidFill>
              </a:rPr>
              <a:t>н</a:t>
            </a:r>
            <a:r>
              <a:rPr lang="ru-RU" sz="2000" b="1" baseline="0" dirty="0" smtClean="0">
                <a:solidFill>
                  <a:srgbClr val="FFFFFF"/>
                </a:solidFill>
              </a:rPr>
              <a:t>ациональной</a:t>
            </a:r>
          </a:p>
          <a:p>
            <a:pPr eaLnBrk="0" hangingPunct="0"/>
            <a:r>
              <a:rPr lang="ru-RU" sz="2000" b="1" baseline="0" dirty="0" smtClean="0">
                <a:solidFill>
                  <a:srgbClr val="FFFFFF"/>
                </a:solidFill>
              </a:rPr>
              <a:t>валюты</a:t>
            </a:r>
            <a:endParaRPr lang="en-US" sz="2000" b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 smtClean="0">
                <a:ea typeface="ＭＳ Ｐゴシック" panose="020B0600070205080204" pitchFamily="34" charset="-128"/>
              </a:rPr>
              <a:t>Важные принципы принятия решения</a:t>
            </a:r>
            <a:endParaRPr lang="en-US" altLang="ru-RU" dirty="0" smtClean="0">
              <a:ea typeface="ＭＳ Ｐゴシック" panose="020B0600070205080204" pitchFamily="34" charset="-128"/>
            </a:endParaRPr>
          </a:p>
        </p:txBody>
      </p:sp>
      <p:sp>
        <p:nvSpPr>
          <p:cNvPr id="6147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8639175" y="6546850"/>
            <a:ext cx="504825" cy="2301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400" baseline="-250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4400" baseline="-250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4400" baseline="-250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4400" baseline="-250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4400" baseline="-250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 baseline="-250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 baseline="-250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 baseline="-250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 baseline="-250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84A19287-A8F7-46EA-9CCC-DFD9B247CE70}" type="slidenum">
              <a:rPr lang="ru-RU" altLang="ru-RU" sz="1200" baseline="0">
                <a:solidFill>
                  <a:srgbClr val="1B3F94"/>
                </a:solidFill>
              </a:rPr>
              <a:pPr eaLnBrk="1" hangingPunct="1"/>
              <a:t>3</a:t>
            </a:fld>
            <a:endParaRPr lang="ru-RU" altLang="ru-RU" sz="1200" baseline="0" dirty="0">
              <a:solidFill>
                <a:srgbClr val="1B3F94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 bwMode="auto">
          <a:xfrm>
            <a:off x="0" y="6500813"/>
            <a:ext cx="8501063" cy="357187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>
              <a:defRPr/>
            </a:pPr>
            <a:endParaRPr lang="ru-RU" dirty="0">
              <a:latin typeface="Arial" charset="0"/>
              <a:ea typeface="+mn-ea"/>
            </a:endParaRPr>
          </a:p>
        </p:txBody>
      </p:sp>
      <p:grpSp>
        <p:nvGrpSpPr>
          <p:cNvPr id="28" name="Group 36"/>
          <p:cNvGrpSpPr>
            <a:grpSpLocks/>
          </p:cNvGrpSpPr>
          <p:nvPr/>
        </p:nvGrpSpPr>
        <p:grpSpPr bwMode="auto">
          <a:xfrm>
            <a:off x="213671" y="1412776"/>
            <a:ext cx="8765425" cy="4356100"/>
            <a:chOff x="260" y="845"/>
            <a:chExt cx="5759" cy="2880"/>
          </a:xfrm>
        </p:grpSpPr>
        <p:sp>
          <p:nvSpPr>
            <p:cNvPr id="29" name="Freeform 3"/>
            <p:cNvSpPr>
              <a:spLocks/>
            </p:cNvSpPr>
            <p:nvPr/>
          </p:nvSpPr>
          <p:spPr bwMode="auto">
            <a:xfrm>
              <a:off x="260" y="845"/>
              <a:ext cx="2028" cy="28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16" y="0"/>
                </a:cxn>
                <a:cxn ang="0">
                  <a:pos x="0" y="432"/>
                </a:cxn>
                <a:cxn ang="0">
                  <a:pos x="0" y="0"/>
                </a:cxn>
              </a:cxnLst>
              <a:rect l="0" t="0" r="r" b="b"/>
              <a:pathLst>
                <a:path w="816" h="432">
                  <a:moveTo>
                    <a:pt x="0" y="0"/>
                  </a:moveTo>
                  <a:lnTo>
                    <a:pt x="816" y="0"/>
                  </a:lnTo>
                  <a:lnTo>
                    <a:pt x="0" y="4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12700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endParaRPr lang="ru-RU" dirty="0"/>
            </a:p>
          </p:txBody>
        </p:sp>
        <p:sp>
          <p:nvSpPr>
            <p:cNvPr id="30" name="Rectangle 4"/>
            <p:cNvSpPr>
              <a:spLocks noChangeArrowheads="1"/>
            </p:cNvSpPr>
            <p:nvPr/>
          </p:nvSpPr>
          <p:spPr bwMode="auto">
            <a:xfrm>
              <a:off x="353" y="946"/>
              <a:ext cx="1560" cy="15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algn="l" defTabSz="762000" eaLnBrk="0" hangingPunct="0">
                <a:lnSpc>
                  <a:spcPct val="95000"/>
                </a:lnSpc>
              </a:pPr>
              <a:r>
                <a:rPr lang="ru-RU" sz="1600" b="1" baseline="0" dirty="0" smtClean="0">
                  <a:solidFill>
                    <a:srgbClr val="FFFFFF"/>
                  </a:solidFill>
                </a:rPr>
                <a:t>подход и результат</a:t>
              </a:r>
              <a:endParaRPr lang="de-DE" sz="1600" b="1" dirty="0">
                <a:solidFill>
                  <a:srgbClr val="FFFFFF"/>
                </a:solidFill>
              </a:endParaRPr>
            </a:p>
          </p:txBody>
        </p:sp>
        <p:sp>
          <p:nvSpPr>
            <p:cNvPr id="31" name="Rectangle 5"/>
            <p:cNvSpPr>
              <a:spLocks noChangeArrowheads="1"/>
            </p:cNvSpPr>
            <p:nvPr/>
          </p:nvSpPr>
          <p:spPr bwMode="auto">
            <a:xfrm>
              <a:off x="520" y="1181"/>
              <a:ext cx="5499" cy="384"/>
            </a:xfrm>
            <a:prstGeom prst="rect">
              <a:avLst/>
            </a:prstGeom>
            <a:solidFill>
              <a:schemeClr val="accent1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 dirty="0"/>
            </a:p>
          </p:txBody>
        </p:sp>
        <p:sp>
          <p:nvSpPr>
            <p:cNvPr id="32" name="Rectangle 6"/>
            <p:cNvSpPr>
              <a:spLocks noChangeArrowheads="1"/>
            </p:cNvSpPr>
            <p:nvPr/>
          </p:nvSpPr>
          <p:spPr bwMode="auto">
            <a:xfrm>
              <a:off x="676" y="1240"/>
              <a:ext cx="1872" cy="30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defTabSz="762000" eaLnBrk="0" hangingPunct="0">
                <a:lnSpc>
                  <a:spcPct val="95000"/>
                </a:lnSpc>
              </a:pPr>
              <a:r>
                <a:rPr lang="ru-RU" sz="1600" baseline="0" dirty="0" smtClean="0">
                  <a:solidFill>
                    <a:srgbClr val="091D5D"/>
                  </a:solidFill>
                </a:rPr>
                <a:t>Избегать безальтернативных решений</a:t>
              </a:r>
              <a:endParaRPr lang="de-DE" sz="1600" dirty="0">
                <a:solidFill>
                  <a:srgbClr val="091D5D"/>
                </a:solidFill>
              </a:endParaRPr>
            </a:p>
          </p:txBody>
        </p:sp>
        <p:sp>
          <p:nvSpPr>
            <p:cNvPr id="33" name="Rectangle 8"/>
            <p:cNvSpPr>
              <a:spLocks noChangeArrowheads="1"/>
            </p:cNvSpPr>
            <p:nvPr/>
          </p:nvSpPr>
          <p:spPr bwMode="auto">
            <a:xfrm>
              <a:off x="520" y="1613"/>
              <a:ext cx="5499" cy="384"/>
            </a:xfrm>
            <a:prstGeom prst="rect">
              <a:avLst/>
            </a:prstGeom>
            <a:solidFill>
              <a:schemeClr val="accent1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 dirty="0"/>
            </a:p>
          </p:txBody>
        </p:sp>
        <p:sp>
          <p:nvSpPr>
            <p:cNvPr id="35" name="Rectangle 11"/>
            <p:cNvSpPr>
              <a:spLocks noChangeArrowheads="1"/>
            </p:cNvSpPr>
            <p:nvPr/>
          </p:nvSpPr>
          <p:spPr bwMode="auto">
            <a:xfrm>
              <a:off x="520" y="2045"/>
              <a:ext cx="5499" cy="384"/>
            </a:xfrm>
            <a:prstGeom prst="rect">
              <a:avLst/>
            </a:prstGeom>
            <a:solidFill>
              <a:schemeClr val="accent1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 dirty="0"/>
            </a:p>
          </p:txBody>
        </p:sp>
        <p:sp>
          <p:nvSpPr>
            <p:cNvPr id="37" name="Rectangle 14"/>
            <p:cNvSpPr>
              <a:spLocks noChangeArrowheads="1"/>
            </p:cNvSpPr>
            <p:nvPr/>
          </p:nvSpPr>
          <p:spPr bwMode="auto">
            <a:xfrm>
              <a:off x="520" y="2477"/>
              <a:ext cx="5499" cy="384"/>
            </a:xfrm>
            <a:prstGeom prst="rect">
              <a:avLst/>
            </a:prstGeom>
            <a:solidFill>
              <a:schemeClr val="accent1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 dirty="0"/>
            </a:p>
          </p:txBody>
        </p:sp>
        <p:sp>
          <p:nvSpPr>
            <p:cNvPr id="41" name="Rectangle 20"/>
            <p:cNvSpPr>
              <a:spLocks noChangeArrowheads="1"/>
            </p:cNvSpPr>
            <p:nvPr/>
          </p:nvSpPr>
          <p:spPr bwMode="auto">
            <a:xfrm>
              <a:off x="520" y="3130"/>
              <a:ext cx="5499" cy="504"/>
            </a:xfrm>
            <a:prstGeom prst="rect">
              <a:avLst/>
            </a:prstGeom>
            <a:solidFill>
              <a:schemeClr val="accent1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 dirty="0"/>
            </a:p>
          </p:txBody>
        </p:sp>
        <p:sp>
          <p:nvSpPr>
            <p:cNvPr id="42" name="Rectangle 21"/>
            <p:cNvSpPr>
              <a:spLocks noChangeArrowheads="1"/>
            </p:cNvSpPr>
            <p:nvPr/>
          </p:nvSpPr>
          <p:spPr bwMode="auto">
            <a:xfrm>
              <a:off x="688" y="3232"/>
              <a:ext cx="5217" cy="3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lIns="0" tIns="0" rIns="0" bIns="0">
              <a:spAutoFit/>
            </a:bodyPr>
            <a:lstStyle/>
            <a:p>
              <a:pPr defTabSz="762000" eaLnBrk="0" hangingPunct="0">
                <a:lnSpc>
                  <a:spcPct val="95000"/>
                </a:lnSpc>
              </a:pPr>
              <a:r>
                <a:rPr lang="ru-RU" sz="1800" b="1" baseline="0" dirty="0" smtClean="0">
                  <a:solidFill>
                    <a:srgbClr val="FF3300"/>
                  </a:solidFill>
                </a:rPr>
                <a:t>Принципы не новы – но в текущей ситуации их важность многократно возрастает</a:t>
              </a:r>
              <a:endParaRPr lang="de-DE" sz="1800" b="1" dirty="0">
                <a:solidFill>
                  <a:srgbClr val="FF3300"/>
                </a:solidFill>
              </a:endParaRPr>
            </a:p>
          </p:txBody>
        </p:sp>
        <p:sp>
          <p:nvSpPr>
            <p:cNvPr id="51" name="AutoShape 31"/>
            <p:cNvSpPr>
              <a:spLocks noChangeAspect="1" noChangeArrowheads="1"/>
            </p:cNvSpPr>
            <p:nvPr/>
          </p:nvSpPr>
          <p:spPr bwMode="auto">
            <a:xfrm rot="5400000">
              <a:off x="2647" y="2604"/>
              <a:ext cx="322" cy="136"/>
            </a:xfrm>
            <a:prstGeom prst="triangle">
              <a:avLst>
                <a:gd name="adj" fmla="val 50000"/>
              </a:avLst>
            </a:prstGeom>
            <a:solidFill>
              <a:schemeClr val="accent2">
                <a:lumMod val="60000"/>
                <a:lumOff val="40000"/>
              </a:schemeClr>
            </a:solidFill>
            <a:ln w="6350" algn="ctr">
              <a:noFill/>
              <a:miter lim="800000"/>
              <a:headEnd type="none" w="sm" len="sm"/>
              <a:tailEnd type="none" w="med" len="lg"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tIns="91440" bIns="91440" anchor="ctr"/>
            <a:lstStyle/>
            <a:p>
              <a:endParaRPr lang="ru-RU" dirty="0"/>
            </a:p>
          </p:txBody>
        </p:sp>
        <p:sp>
          <p:nvSpPr>
            <p:cNvPr id="52" name="AutoShape 32"/>
            <p:cNvSpPr>
              <a:spLocks noChangeAspect="1" noChangeArrowheads="1"/>
            </p:cNvSpPr>
            <p:nvPr/>
          </p:nvSpPr>
          <p:spPr bwMode="auto">
            <a:xfrm rot="5400000">
              <a:off x="2647" y="2172"/>
              <a:ext cx="322" cy="136"/>
            </a:xfrm>
            <a:prstGeom prst="triangle">
              <a:avLst>
                <a:gd name="adj" fmla="val 50000"/>
              </a:avLst>
            </a:prstGeom>
            <a:solidFill>
              <a:schemeClr val="accent2">
                <a:lumMod val="60000"/>
                <a:lumOff val="40000"/>
              </a:schemeClr>
            </a:solidFill>
            <a:ln w="6350" algn="ctr">
              <a:noFill/>
              <a:miter lim="800000"/>
              <a:headEnd type="none" w="sm" len="sm"/>
              <a:tailEnd type="none" w="med" len="lg"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tIns="91440" bIns="91440" anchor="ctr"/>
            <a:lstStyle/>
            <a:p>
              <a:endParaRPr lang="ru-RU" dirty="0"/>
            </a:p>
          </p:txBody>
        </p:sp>
        <p:sp>
          <p:nvSpPr>
            <p:cNvPr id="53" name="AutoShape 33"/>
            <p:cNvSpPr>
              <a:spLocks noChangeAspect="1" noChangeArrowheads="1"/>
            </p:cNvSpPr>
            <p:nvPr/>
          </p:nvSpPr>
          <p:spPr bwMode="auto">
            <a:xfrm rot="5400000">
              <a:off x="2647" y="1740"/>
              <a:ext cx="322" cy="136"/>
            </a:xfrm>
            <a:prstGeom prst="triangle">
              <a:avLst>
                <a:gd name="adj" fmla="val 50000"/>
              </a:avLst>
            </a:prstGeom>
            <a:solidFill>
              <a:schemeClr val="accent2">
                <a:lumMod val="60000"/>
                <a:lumOff val="40000"/>
              </a:schemeClr>
            </a:solidFill>
            <a:ln w="6350" algn="ctr">
              <a:noFill/>
              <a:miter lim="800000"/>
              <a:headEnd type="none" w="sm" len="sm"/>
              <a:tailEnd type="none" w="med" len="lg"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tIns="91440" bIns="91440" anchor="ctr"/>
            <a:lstStyle/>
            <a:p>
              <a:endParaRPr lang="ru-RU" dirty="0"/>
            </a:p>
          </p:txBody>
        </p:sp>
        <p:sp>
          <p:nvSpPr>
            <p:cNvPr id="54" name="AutoShape 34"/>
            <p:cNvSpPr>
              <a:spLocks noChangeAspect="1" noChangeArrowheads="1"/>
            </p:cNvSpPr>
            <p:nvPr/>
          </p:nvSpPr>
          <p:spPr bwMode="auto">
            <a:xfrm rot="5400000">
              <a:off x="2647" y="1308"/>
              <a:ext cx="322" cy="136"/>
            </a:xfrm>
            <a:prstGeom prst="triangle">
              <a:avLst>
                <a:gd name="adj" fmla="val 50000"/>
              </a:avLst>
            </a:prstGeom>
            <a:solidFill>
              <a:schemeClr val="accent2">
                <a:lumMod val="60000"/>
                <a:lumOff val="40000"/>
              </a:schemeClr>
            </a:solidFill>
            <a:ln w="6350" algn="ctr">
              <a:noFill/>
              <a:miter lim="800000"/>
              <a:headEnd type="none" w="sm" len="sm"/>
              <a:tailEnd type="none" w="med" len="lg"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tIns="91440" bIns="91440" anchor="ctr"/>
            <a:lstStyle/>
            <a:p>
              <a:endParaRPr lang="ru-RU" dirty="0"/>
            </a:p>
          </p:txBody>
        </p:sp>
      </p:grpSp>
      <p:sp>
        <p:nvSpPr>
          <p:cNvPr id="55" name="Rectangle 6"/>
          <p:cNvSpPr>
            <a:spLocks noChangeArrowheads="1"/>
          </p:cNvSpPr>
          <p:nvPr/>
        </p:nvSpPr>
        <p:spPr bwMode="auto">
          <a:xfrm>
            <a:off x="4705210" y="1993820"/>
            <a:ext cx="2849258" cy="4678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762000" eaLnBrk="0" hangingPunct="0">
              <a:lnSpc>
                <a:spcPct val="95000"/>
              </a:lnSpc>
            </a:pPr>
            <a:r>
              <a:rPr lang="ru-RU" sz="1600" baseline="0" dirty="0" smtClean="0">
                <a:solidFill>
                  <a:srgbClr val="091D5D"/>
                </a:solidFill>
              </a:rPr>
              <a:t>Нет полной зависимости от одного поставщика / вендора</a:t>
            </a:r>
            <a:endParaRPr lang="de-DE" sz="1600" dirty="0">
              <a:solidFill>
                <a:srgbClr val="091D5D"/>
              </a:solidFill>
            </a:endParaRPr>
          </a:p>
        </p:txBody>
      </p:sp>
      <p:sp>
        <p:nvSpPr>
          <p:cNvPr id="57" name="Rectangle 6"/>
          <p:cNvSpPr>
            <a:spLocks noChangeArrowheads="1"/>
          </p:cNvSpPr>
          <p:nvPr/>
        </p:nvSpPr>
        <p:spPr bwMode="auto">
          <a:xfrm>
            <a:off x="865103" y="2634798"/>
            <a:ext cx="2849258" cy="4678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762000" eaLnBrk="0" hangingPunct="0">
              <a:lnSpc>
                <a:spcPct val="95000"/>
              </a:lnSpc>
            </a:pPr>
            <a:r>
              <a:rPr lang="ru-RU" sz="1600" baseline="0" dirty="0" smtClean="0">
                <a:solidFill>
                  <a:srgbClr val="091D5D"/>
                </a:solidFill>
              </a:rPr>
              <a:t>Фиксировать платежи в национальной валюте</a:t>
            </a:r>
            <a:endParaRPr lang="de-DE" sz="1600" dirty="0">
              <a:solidFill>
                <a:srgbClr val="091D5D"/>
              </a:solidFill>
            </a:endParaRPr>
          </a:p>
        </p:txBody>
      </p:sp>
      <p:sp>
        <p:nvSpPr>
          <p:cNvPr id="58" name="Rectangle 6"/>
          <p:cNvSpPr>
            <a:spLocks noChangeArrowheads="1"/>
          </p:cNvSpPr>
          <p:nvPr/>
        </p:nvSpPr>
        <p:spPr bwMode="auto">
          <a:xfrm>
            <a:off x="4498212" y="2656878"/>
            <a:ext cx="2849258" cy="4678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762000" eaLnBrk="0" hangingPunct="0">
              <a:lnSpc>
                <a:spcPct val="95000"/>
              </a:lnSpc>
            </a:pPr>
            <a:r>
              <a:rPr lang="ru-RU" sz="1600" baseline="0" dirty="0" smtClean="0">
                <a:solidFill>
                  <a:srgbClr val="091D5D"/>
                </a:solidFill>
              </a:rPr>
              <a:t>Нет зависимости от курса валют</a:t>
            </a:r>
            <a:endParaRPr lang="de-DE" sz="1600" dirty="0">
              <a:solidFill>
                <a:srgbClr val="091D5D"/>
              </a:solidFill>
            </a:endParaRPr>
          </a:p>
        </p:txBody>
      </p:sp>
      <p:sp>
        <p:nvSpPr>
          <p:cNvPr id="59" name="Rectangle 6"/>
          <p:cNvSpPr>
            <a:spLocks noChangeArrowheads="1"/>
          </p:cNvSpPr>
          <p:nvPr/>
        </p:nvSpPr>
        <p:spPr bwMode="auto">
          <a:xfrm>
            <a:off x="865103" y="3274706"/>
            <a:ext cx="2849258" cy="4678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762000" eaLnBrk="0" hangingPunct="0">
              <a:lnSpc>
                <a:spcPct val="95000"/>
              </a:lnSpc>
            </a:pPr>
            <a:r>
              <a:rPr lang="ru-RU" sz="1600" baseline="0" dirty="0" smtClean="0">
                <a:solidFill>
                  <a:srgbClr val="091D5D"/>
                </a:solidFill>
              </a:rPr>
              <a:t>Работать с локальными поставщиками / вендорами</a:t>
            </a:r>
            <a:endParaRPr lang="de-DE" sz="1600" dirty="0">
              <a:solidFill>
                <a:srgbClr val="091D5D"/>
              </a:solidFill>
            </a:endParaRPr>
          </a:p>
        </p:txBody>
      </p:sp>
      <p:sp>
        <p:nvSpPr>
          <p:cNvPr id="60" name="Rectangle 6"/>
          <p:cNvSpPr>
            <a:spLocks noChangeArrowheads="1"/>
          </p:cNvSpPr>
          <p:nvPr/>
        </p:nvSpPr>
        <p:spPr bwMode="auto">
          <a:xfrm>
            <a:off x="4498212" y="3288487"/>
            <a:ext cx="3908266" cy="4678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defTabSz="762000" eaLnBrk="0" hangingPunct="0">
              <a:lnSpc>
                <a:spcPct val="95000"/>
              </a:lnSpc>
            </a:pPr>
            <a:r>
              <a:rPr lang="ru-RU" sz="1600" baseline="0" dirty="0" smtClean="0">
                <a:solidFill>
                  <a:srgbClr val="091D5D"/>
                </a:solidFill>
              </a:rPr>
              <a:t>Уверенное ориентирование в местном законодательном поле</a:t>
            </a:r>
            <a:endParaRPr lang="de-DE" sz="1600" dirty="0">
              <a:solidFill>
                <a:srgbClr val="091D5D"/>
              </a:solidFill>
            </a:endParaRPr>
          </a:p>
        </p:txBody>
      </p:sp>
      <p:sp>
        <p:nvSpPr>
          <p:cNvPr id="61" name="Rectangle 6"/>
          <p:cNvSpPr>
            <a:spLocks noChangeArrowheads="1"/>
          </p:cNvSpPr>
          <p:nvPr/>
        </p:nvSpPr>
        <p:spPr bwMode="auto">
          <a:xfrm>
            <a:off x="865103" y="3908347"/>
            <a:ext cx="2849258" cy="4678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762000" eaLnBrk="0" hangingPunct="0">
              <a:lnSpc>
                <a:spcPct val="95000"/>
              </a:lnSpc>
            </a:pPr>
            <a:r>
              <a:rPr lang="ru-RU" sz="1600" baseline="0" dirty="0" smtClean="0">
                <a:solidFill>
                  <a:srgbClr val="091D5D"/>
                </a:solidFill>
              </a:rPr>
              <a:t>Пользоваться услугами, а не приобретать активы</a:t>
            </a:r>
            <a:endParaRPr lang="de-DE" sz="1600" dirty="0">
              <a:solidFill>
                <a:srgbClr val="091D5D"/>
              </a:solidFill>
            </a:endParaRPr>
          </a:p>
        </p:txBody>
      </p:sp>
      <p:sp>
        <p:nvSpPr>
          <p:cNvPr id="62" name="Rectangle 6"/>
          <p:cNvSpPr>
            <a:spLocks noChangeArrowheads="1"/>
          </p:cNvSpPr>
          <p:nvPr/>
        </p:nvSpPr>
        <p:spPr bwMode="auto">
          <a:xfrm>
            <a:off x="4402322" y="3942349"/>
            <a:ext cx="4384597" cy="4678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defTabSz="762000" eaLnBrk="0" hangingPunct="0">
              <a:lnSpc>
                <a:spcPct val="95000"/>
              </a:lnSpc>
            </a:pPr>
            <a:r>
              <a:rPr lang="ru-RU" sz="1600" baseline="0" dirty="0" smtClean="0">
                <a:solidFill>
                  <a:srgbClr val="091D5D"/>
                </a:solidFill>
              </a:rPr>
              <a:t>Минимизация всех рисков, вызванных современными отрицательными факторами</a:t>
            </a:r>
            <a:endParaRPr lang="de-DE" sz="1600" dirty="0">
              <a:solidFill>
                <a:srgbClr val="091D5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5638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 smtClean="0">
                <a:ea typeface="ＭＳ Ｐゴシック" panose="020B0600070205080204" pitchFamily="34" charset="-128"/>
              </a:rPr>
              <a:t>Преимущества использования ИТ-услуг</a:t>
            </a:r>
            <a:endParaRPr lang="en-US" altLang="ru-RU" dirty="0" smtClean="0">
              <a:ea typeface="ＭＳ Ｐゴシック" panose="020B0600070205080204" pitchFamily="34" charset="-128"/>
            </a:endParaRPr>
          </a:p>
        </p:txBody>
      </p:sp>
      <p:sp>
        <p:nvSpPr>
          <p:cNvPr id="6147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8639175" y="6546850"/>
            <a:ext cx="504825" cy="2301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400" baseline="-250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4400" baseline="-250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4400" baseline="-250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4400" baseline="-250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4400" baseline="-250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 baseline="-250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 baseline="-250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 baseline="-250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 baseline="-250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84A19287-A8F7-46EA-9CCC-DFD9B247CE70}" type="slidenum">
              <a:rPr lang="ru-RU" altLang="ru-RU" sz="1200" baseline="0">
                <a:solidFill>
                  <a:srgbClr val="1B3F94"/>
                </a:solidFill>
              </a:rPr>
              <a:pPr eaLnBrk="1" hangingPunct="1"/>
              <a:t>4</a:t>
            </a:fld>
            <a:endParaRPr lang="ru-RU" altLang="ru-RU" sz="1200" baseline="0" dirty="0">
              <a:solidFill>
                <a:srgbClr val="1B3F94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 bwMode="auto">
          <a:xfrm>
            <a:off x="0" y="6500813"/>
            <a:ext cx="8501063" cy="357187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>
              <a:defRPr/>
            </a:pPr>
            <a:endParaRPr lang="ru-RU" dirty="0">
              <a:latin typeface="Arial" charset="0"/>
              <a:ea typeface="+mn-ea"/>
            </a:endParaRPr>
          </a:p>
        </p:txBody>
      </p:sp>
      <p:sp>
        <p:nvSpPr>
          <p:cNvPr id="48" name="Rectangle 15"/>
          <p:cNvSpPr>
            <a:spLocks noChangeArrowheads="1"/>
          </p:cNvSpPr>
          <p:nvPr/>
        </p:nvSpPr>
        <p:spPr bwMode="auto">
          <a:xfrm>
            <a:off x="899592" y="1268760"/>
            <a:ext cx="7941150" cy="1101598"/>
          </a:xfrm>
          <a:prstGeom prst="rect">
            <a:avLst/>
          </a:prstGeom>
          <a:solidFill>
            <a:schemeClr val="accent1"/>
          </a:solidFill>
          <a:ln w="6350" algn="ctr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tIns="91440" bIns="91440" anchor="ctr"/>
          <a:lstStyle/>
          <a:p>
            <a:pPr marL="177800" indent="-177800" eaLnBrk="0" hangingPunct="0"/>
            <a:r>
              <a:rPr lang="ru-RU" sz="2400" baseline="0" dirty="0" smtClean="0"/>
              <a:t>Поставщики ИТ-услуг – вне «санкций» и могут приобретать оборудование и ПО «для себя».</a:t>
            </a:r>
            <a:endParaRPr lang="en-US" sz="2400" dirty="0"/>
          </a:p>
        </p:txBody>
      </p:sp>
      <p:sp>
        <p:nvSpPr>
          <p:cNvPr id="49" name="Rectangle 16"/>
          <p:cNvSpPr>
            <a:spLocks noChangeArrowheads="1"/>
          </p:cNvSpPr>
          <p:nvPr/>
        </p:nvSpPr>
        <p:spPr bwMode="auto">
          <a:xfrm>
            <a:off x="312626" y="1268760"/>
            <a:ext cx="637445" cy="110159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6350" algn="ctr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tIns="91440" bIns="91440" anchor="ctr"/>
          <a:lstStyle/>
          <a:p>
            <a:pPr eaLnBrk="0" hangingPunct="0"/>
            <a:r>
              <a:rPr lang="ru-RU" b="1" dirty="0" smtClean="0">
                <a:solidFill>
                  <a:srgbClr val="FFFFFF"/>
                </a:solidFill>
              </a:rPr>
              <a:t>1</a:t>
            </a: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50" name="Rectangle 15"/>
          <p:cNvSpPr>
            <a:spLocks noChangeArrowheads="1"/>
          </p:cNvSpPr>
          <p:nvPr/>
        </p:nvSpPr>
        <p:spPr bwMode="auto">
          <a:xfrm>
            <a:off x="950071" y="2586382"/>
            <a:ext cx="7931631" cy="1080120"/>
          </a:xfrm>
          <a:prstGeom prst="rect">
            <a:avLst/>
          </a:prstGeom>
          <a:solidFill>
            <a:schemeClr val="accent1"/>
          </a:solidFill>
          <a:ln w="6350" algn="ctr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tIns="91440" bIns="91440" anchor="ctr"/>
          <a:lstStyle/>
          <a:p>
            <a:pPr marL="177800" indent="-177800" eaLnBrk="0" hangingPunct="0"/>
            <a:r>
              <a:rPr lang="ru-RU" sz="2400" baseline="0" dirty="0" smtClean="0"/>
              <a:t>Поставщики ИТ-услуг – локальные компании – могут проактивно реагировать на изменения законодательства</a:t>
            </a:r>
            <a:endParaRPr lang="en-US" sz="2400" dirty="0"/>
          </a:p>
        </p:txBody>
      </p:sp>
      <p:sp>
        <p:nvSpPr>
          <p:cNvPr id="56" name="Rectangle 16"/>
          <p:cNvSpPr>
            <a:spLocks noChangeArrowheads="1"/>
          </p:cNvSpPr>
          <p:nvPr/>
        </p:nvSpPr>
        <p:spPr bwMode="auto">
          <a:xfrm>
            <a:off x="315071" y="2586382"/>
            <a:ext cx="635000" cy="108012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6350" algn="ctr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tIns="91440" bIns="91440" anchor="ctr"/>
          <a:lstStyle/>
          <a:p>
            <a:pPr eaLnBrk="0" hangingPunct="0"/>
            <a:r>
              <a:rPr lang="ru-RU" b="1" dirty="0" smtClean="0">
                <a:solidFill>
                  <a:srgbClr val="FFFFFF"/>
                </a:solidFill>
              </a:rPr>
              <a:t>2</a:t>
            </a: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63" name="Rectangle 15"/>
          <p:cNvSpPr>
            <a:spLocks noChangeArrowheads="1"/>
          </p:cNvSpPr>
          <p:nvPr/>
        </p:nvSpPr>
        <p:spPr bwMode="auto">
          <a:xfrm>
            <a:off x="947626" y="3895525"/>
            <a:ext cx="7931631" cy="1080120"/>
          </a:xfrm>
          <a:prstGeom prst="rect">
            <a:avLst/>
          </a:prstGeom>
          <a:solidFill>
            <a:schemeClr val="accent1"/>
          </a:solidFill>
          <a:ln w="6350" algn="ctr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tIns="91440" bIns="91440" anchor="ctr"/>
          <a:lstStyle/>
          <a:p>
            <a:pPr marL="177800" indent="-177800" eaLnBrk="0" hangingPunct="0"/>
            <a:r>
              <a:rPr lang="ru-RU" sz="2400" baseline="0" dirty="0" smtClean="0"/>
              <a:t>Поставщики ИТ-услуг могут фиксировать платежи (полностью или частично) в рублях – в соответствии со структурой себестоимости</a:t>
            </a:r>
            <a:endParaRPr lang="en-US" sz="2400" dirty="0"/>
          </a:p>
        </p:txBody>
      </p:sp>
      <p:sp>
        <p:nvSpPr>
          <p:cNvPr id="64" name="Rectangle 16"/>
          <p:cNvSpPr>
            <a:spLocks noChangeArrowheads="1"/>
          </p:cNvSpPr>
          <p:nvPr/>
        </p:nvSpPr>
        <p:spPr bwMode="auto">
          <a:xfrm>
            <a:off x="312626" y="3895525"/>
            <a:ext cx="635000" cy="108012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6350" algn="ctr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tIns="91440" bIns="91440" anchor="ctr"/>
          <a:lstStyle/>
          <a:p>
            <a:pPr eaLnBrk="0" hangingPunct="0"/>
            <a:r>
              <a:rPr lang="ru-RU" b="1" dirty="0" smtClean="0">
                <a:solidFill>
                  <a:srgbClr val="FFFFFF"/>
                </a:solidFill>
              </a:rPr>
              <a:t>3</a:t>
            </a: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65" name="Rectangle 15"/>
          <p:cNvSpPr>
            <a:spLocks noChangeArrowheads="1"/>
          </p:cNvSpPr>
          <p:nvPr/>
        </p:nvSpPr>
        <p:spPr bwMode="auto">
          <a:xfrm>
            <a:off x="947626" y="5172026"/>
            <a:ext cx="7931631" cy="1080120"/>
          </a:xfrm>
          <a:prstGeom prst="rect">
            <a:avLst/>
          </a:prstGeom>
          <a:solidFill>
            <a:schemeClr val="accent1"/>
          </a:solidFill>
          <a:ln w="6350" algn="ctr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tIns="91440" bIns="91440" anchor="ctr"/>
          <a:lstStyle/>
          <a:p>
            <a:pPr marL="177800" indent="-177800" eaLnBrk="0" hangingPunct="0"/>
            <a:r>
              <a:rPr lang="ru-RU" sz="2400" baseline="0" dirty="0" smtClean="0"/>
              <a:t>Заказчик платит только за фактически потребленные услуги (нет потерянных инвестиций)</a:t>
            </a:r>
            <a:endParaRPr lang="en-US" sz="2400" dirty="0"/>
          </a:p>
        </p:txBody>
      </p:sp>
      <p:sp>
        <p:nvSpPr>
          <p:cNvPr id="66" name="Rectangle 16"/>
          <p:cNvSpPr>
            <a:spLocks noChangeArrowheads="1"/>
          </p:cNvSpPr>
          <p:nvPr/>
        </p:nvSpPr>
        <p:spPr bwMode="auto">
          <a:xfrm>
            <a:off x="312626" y="5172026"/>
            <a:ext cx="635000" cy="108012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6350" algn="ctr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tIns="91440" bIns="91440" anchor="ctr"/>
          <a:lstStyle/>
          <a:p>
            <a:pPr eaLnBrk="0" hangingPunct="0"/>
            <a:r>
              <a:rPr lang="ru-RU" b="1" dirty="0" smtClean="0">
                <a:solidFill>
                  <a:srgbClr val="FFFFFF"/>
                </a:solidFill>
              </a:rPr>
              <a:t>4</a:t>
            </a:r>
            <a:endParaRPr lang="en-US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3855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 smtClean="0">
                <a:ea typeface="ＭＳ Ｐゴシック" panose="020B0600070205080204" pitchFamily="34" charset="-128"/>
              </a:rPr>
              <a:t>ВЦОД «Джет» - факты</a:t>
            </a:r>
            <a:endParaRPr lang="en-US" altLang="ru-RU" dirty="0" smtClean="0">
              <a:ea typeface="ＭＳ Ｐゴシック" panose="020B0600070205080204" pitchFamily="34" charset="-128"/>
            </a:endParaRPr>
          </a:p>
        </p:txBody>
      </p:sp>
      <p:sp>
        <p:nvSpPr>
          <p:cNvPr id="6147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8639175" y="6546850"/>
            <a:ext cx="504825" cy="2301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400" baseline="-250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4400" baseline="-250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4400" baseline="-250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4400" baseline="-250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4400" baseline="-250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 baseline="-250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 baseline="-250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 baseline="-250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 baseline="-250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84A19287-A8F7-46EA-9CCC-DFD9B247CE70}" type="slidenum">
              <a:rPr lang="ru-RU" altLang="ru-RU" sz="1200" baseline="0">
                <a:solidFill>
                  <a:srgbClr val="1B3F94"/>
                </a:solidFill>
              </a:rPr>
              <a:pPr eaLnBrk="1" hangingPunct="1"/>
              <a:t>5</a:t>
            </a:fld>
            <a:endParaRPr lang="ru-RU" altLang="ru-RU" sz="1200" baseline="0" dirty="0">
              <a:solidFill>
                <a:srgbClr val="1B3F94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 bwMode="auto">
          <a:xfrm>
            <a:off x="0" y="6500813"/>
            <a:ext cx="8501063" cy="357187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>
              <a:defRPr/>
            </a:pPr>
            <a:endParaRPr lang="ru-RU" dirty="0">
              <a:latin typeface="Arial" charset="0"/>
              <a:ea typeface="+mn-ea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3101330" y="1771799"/>
            <a:ext cx="2817812" cy="396716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6350" algn="ctr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tIns="91440" bIns="91440" anchor="ctr"/>
          <a:lstStyle/>
          <a:p>
            <a:pPr eaLnBrk="0" hangingPunct="0"/>
            <a:r>
              <a:rPr lang="ru-RU" sz="2800" b="1" dirty="0" smtClean="0">
                <a:solidFill>
                  <a:srgbClr val="FFFFFF"/>
                </a:solidFill>
              </a:rPr>
              <a:t>ВЦОД Джет</a:t>
            </a:r>
            <a:endParaRPr lang="nl-NL" sz="2800" b="1" dirty="0">
              <a:solidFill>
                <a:srgbClr val="FFFFFF"/>
              </a:solidFill>
            </a:endParaRPr>
          </a:p>
        </p:txBody>
      </p:sp>
      <p:sp>
        <p:nvSpPr>
          <p:cNvPr id="14" name="AutoShape 23"/>
          <p:cNvSpPr>
            <a:spLocks noChangeArrowheads="1"/>
          </p:cNvSpPr>
          <p:nvPr/>
        </p:nvSpPr>
        <p:spPr bwMode="auto">
          <a:xfrm>
            <a:off x="321617" y="1844824"/>
            <a:ext cx="3408363" cy="1136650"/>
          </a:xfrm>
          <a:prstGeom prst="homePlate">
            <a:avLst>
              <a:gd name="adj" fmla="val 25558"/>
            </a:avLst>
          </a:prstGeom>
          <a:solidFill>
            <a:schemeClr val="accent1"/>
          </a:solidFill>
          <a:ln w="6350" algn="ctr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tIns="91440" bIns="91440" anchor="ctr"/>
          <a:lstStyle/>
          <a:p>
            <a:pPr eaLnBrk="0" hangingPunct="0"/>
            <a:r>
              <a:rPr lang="ru-RU" sz="1600" baseline="0" dirty="0" smtClean="0"/>
              <a:t>Создан в 2013-м году</a:t>
            </a:r>
            <a:endParaRPr lang="nl-NL" sz="1600" dirty="0"/>
          </a:p>
        </p:txBody>
      </p:sp>
      <p:sp>
        <p:nvSpPr>
          <p:cNvPr id="15" name="AutoShape 24"/>
          <p:cNvSpPr>
            <a:spLocks noChangeArrowheads="1"/>
          </p:cNvSpPr>
          <p:nvPr/>
        </p:nvSpPr>
        <p:spPr bwMode="auto">
          <a:xfrm>
            <a:off x="321617" y="3149749"/>
            <a:ext cx="3408363" cy="1136650"/>
          </a:xfrm>
          <a:prstGeom prst="homePlate">
            <a:avLst>
              <a:gd name="adj" fmla="val 25558"/>
            </a:avLst>
          </a:prstGeom>
          <a:solidFill>
            <a:schemeClr val="accent1"/>
          </a:solidFill>
          <a:ln w="6350" algn="ctr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tIns="91440" bIns="91440" anchor="ctr"/>
          <a:lstStyle/>
          <a:p>
            <a:pPr eaLnBrk="0" hangingPunct="0"/>
            <a:r>
              <a:rPr lang="ru-RU" sz="1600" baseline="0" dirty="0" smtClean="0"/>
              <a:t>Оборудование от ведущих вендоров ИТ-рынка (как от «западных», так и от «восточных»)</a:t>
            </a:r>
            <a:endParaRPr lang="nl-NL" sz="1600" dirty="0"/>
          </a:p>
        </p:txBody>
      </p:sp>
      <p:sp>
        <p:nvSpPr>
          <p:cNvPr id="16" name="AutoShape 25"/>
          <p:cNvSpPr>
            <a:spLocks noChangeArrowheads="1"/>
          </p:cNvSpPr>
          <p:nvPr/>
        </p:nvSpPr>
        <p:spPr bwMode="auto">
          <a:xfrm>
            <a:off x="321617" y="4470549"/>
            <a:ext cx="3408363" cy="1136650"/>
          </a:xfrm>
          <a:prstGeom prst="homePlate">
            <a:avLst>
              <a:gd name="adj" fmla="val 25558"/>
            </a:avLst>
          </a:prstGeom>
          <a:solidFill>
            <a:schemeClr val="accent1"/>
          </a:solidFill>
          <a:ln w="6350" algn="ctr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tIns="91440" bIns="91440" anchor="ctr"/>
          <a:lstStyle/>
          <a:p>
            <a:pPr eaLnBrk="0" hangingPunct="0"/>
            <a:r>
              <a:rPr lang="ru-RU" sz="1600" baseline="0" dirty="0" smtClean="0"/>
              <a:t>Круглосуточное обслуживание специальной службой эксплуатации</a:t>
            </a:r>
            <a:endParaRPr lang="nl-NL" sz="1600" dirty="0"/>
          </a:p>
        </p:txBody>
      </p:sp>
      <p:sp>
        <p:nvSpPr>
          <p:cNvPr id="17" name="AutoShape 27"/>
          <p:cNvSpPr>
            <a:spLocks noChangeArrowheads="1"/>
          </p:cNvSpPr>
          <p:nvPr/>
        </p:nvSpPr>
        <p:spPr bwMode="auto">
          <a:xfrm flipH="1">
            <a:off x="5292080" y="4470549"/>
            <a:ext cx="3417887" cy="1136650"/>
          </a:xfrm>
          <a:prstGeom prst="homePlate">
            <a:avLst>
              <a:gd name="adj" fmla="val 25629"/>
            </a:avLst>
          </a:prstGeom>
          <a:solidFill>
            <a:schemeClr val="accent1"/>
          </a:solidFill>
          <a:ln w="6350" algn="ctr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tIns="91440" bIns="91440" anchor="ctr"/>
          <a:lstStyle/>
          <a:p>
            <a:pPr eaLnBrk="0" hangingPunct="0"/>
            <a:r>
              <a:rPr lang="ru-RU" sz="1600" baseline="0" dirty="0" smtClean="0"/>
              <a:t>Тестовые среды и среды разработки</a:t>
            </a:r>
            <a:endParaRPr lang="nl-NL" sz="1600" dirty="0"/>
          </a:p>
          <a:p>
            <a:pPr eaLnBrk="0" hangingPunct="0"/>
            <a:endParaRPr lang="nl-NL" sz="1400" dirty="0"/>
          </a:p>
        </p:txBody>
      </p:sp>
      <p:sp>
        <p:nvSpPr>
          <p:cNvPr id="18" name="AutoShape 28"/>
          <p:cNvSpPr>
            <a:spLocks noChangeArrowheads="1"/>
          </p:cNvSpPr>
          <p:nvPr/>
        </p:nvSpPr>
        <p:spPr bwMode="auto">
          <a:xfrm flipH="1">
            <a:off x="5292080" y="3149749"/>
            <a:ext cx="3417887" cy="1136650"/>
          </a:xfrm>
          <a:prstGeom prst="homePlate">
            <a:avLst>
              <a:gd name="adj" fmla="val 25629"/>
            </a:avLst>
          </a:prstGeom>
          <a:solidFill>
            <a:schemeClr val="accent1"/>
          </a:solidFill>
          <a:ln w="6350" algn="ctr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tIns="91440" bIns="91440" anchor="ctr"/>
          <a:lstStyle/>
          <a:p>
            <a:pPr eaLnBrk="0" hangingPunct="0"/>
            <a:r>
              <a:rPr lang="ru-RU" sz="1600" baseline="0" dirty="0" smtClean="0"/>
              <a:t>Высоконагруженные продуктивные среды</a:t>
            </a:r>
            <a:endParaRPr lang="nl-NL" sz="1600" dirty="0"/>
          </a:p>
        </p:txBody>
      </p:sp>
      <p:sp>
        <p:nvSpPr>
          <p:cNvPr id="19" name="AutoShape 29"/>
          <p:cNvSpPr>
            <a:spLocks noChangeArrowheads="1"/>
          </p:cNvSpPr>
          <p:nvPr/>
        </p:nvSpPr>
        <p:spPr bwMode="auto">
          <a:xfrm flipH="1">
            <a:off x="5292080" y="1844824"/>
            <a:ext cx="3417887" cy="1136650"/>
          </a:xfrm>
          <a:prstGeom prst="homePlate">
            <a:avLst>
              <a:gd name="adj" fmla="val 25629"/>
            </a:avLst>
          </a:prstGeom>
          <a:solidFill>
            <a:schemeClr val="accent1"/>
          </a:solidFill>
          <a:ln w="6350" algn="ctr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tIns="91440" bIns="91440" anchor="ctr"/>
          <a:lstStyle/>
          <a:p>
            <a:pPr eaLnBrk="0" hangingPunct="0"/>
            <a:r>
              <a:rPr lang="ru-RU" sz="1600" baseline="0" dirty="0" smtClean="0"/>
              <a:t>Около 20 заказчиков (в основном – банки и </a:t>
            </a:r>
            <a:r>
              <a:rPr lang="en-US" sz="1600" baseline="0" dirty="0" smtClean="0"/>
              <a:t>Retail</a:t>
            </a:r>
            <a:r>
              <a:rPr lang="ru-RU" sz="1600" baseline="0" dirty="0" smtClean="0"/>
              <a:t>)</a:t>
            </a:r>
            <a:endParaRPr lang="nl-NL" sz="1600" dirty="0"/>
          </a:p>
        </p:txBody>
      </p:sp>
    </p:spTree>
    <p:extLst>
      <p:ext uri="{BB962C8B-B14F-4D97-AF65-F5344CB8AC3E}">
        <p14:creationId xmlns:p14="http://schemas.microsoft.com/office/powerpoint/2010/main" val="23131655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 smtClean="0">
                <a:ea typeface="ＭＳ Ｐゴシック" panose="020B0600070205080204" pitchFamily="34" charset="-128"/>
              </a:rPr>
              <a:t>ВЦОД «Джет» - услуги</a:t>
            </a:r>
            <a:endParaRPr lang="en-US" altLang="ru-RU" dirty="0" smtClean="0">
              <a:ea typeface="ＭＳ Ｐゴシック" panose="020B0600070205080204" pitchFamily="34" charset="-128"/>
            </a:endParaRPr>
          </a:p>
        </p:txBody>
      </p:sp>
      <p:sp>
        <p:nvSpPr>
          <p:cNvPr id="6147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8639175" y="6546850"/>
            <a:ext cx="504825" cy="2301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400" baseline="-250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4400" baseline="-250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4400" baseline="-250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4400" baseline="-250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4400" baseline="-250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 baseline="-250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 baseline="-250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 baseline="-250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 baseline="-250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84A19287-A8F7-46EA-9CCC-DFD9B247CE70}" type="slidenum">
              <a:rPr lang="ru-RU" altLang="ru-RU" sz="1200" baseline="0">
                <a:solidFill>
                  <a:srgbClr val="1B3F94"/>
                </a:solidFill>
              </a:rPr>
              <a:pPr eaLnBrk="1" hangingPunct="1"/>
              <a:t>6</a:t>
            </a:fld>
            <a:endParaRPr lang="ru-RU" altLang="ru-RU" sz="1200" baseline="0" dirty="0">
              <a:solidFill>
                <a:srgbClr val="1B3F94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 bwMode="auto">
          <a:xfrm>
            <a:off x="0" y="6500813"/>
            <a:ext cx="8501063" cy="357187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>
              <a:defRPr/>
            </a:pPr>
            <a:endParaRPr lang="ru-RU" dirty="0">
              <a:latin typeface="Arial" charset="0"/>
              <a:ea typeface="+mn-ea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3190697" y="1484784"/>
            <a:ext cx="2816225" cy="396716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6350" algn="ctr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tIns="91440" bIns="91440" anchor="ctr"/>
          <a:lstStyle/>
          <a:p>
            <a:pPr eaLnBrk="0" hangingPunct="0"/>
            <a:r>
              <a:rPr lang="ru-RU" sz="2800" b="1" dirty="0">
                <a:solidFill>
                  <a:srgbClr val="FFFFFF"/>
                </a:solidFill>
              </a:rPr>
              <a:t>ВЦОД Джет</a:t>
            </a:r>
            <a:endParaRPr lang="nl-NL" sz="2800" b="1" dirty="0">
              <a:solidFill>
                <a:srgbClr val="FFFFFF"/>
              </a:solidFill>
            </a:endParaRPr>
          </a:p>
          <a:p>
            <a:pPr eaLnBrk="0" hangingPunct="0"/>
            <a:endParaRPr lang="nl-NL" sz="1400" b="1" dirty="0">
              <a:solidFill>
                <a:srgbClr val="FFFFFF"/>
              </a:solidFill>
            </a:endParaRPr>
          </a:p>
        </p:txBody>
      </p:sp>
      <p:sp>
        <p:nvSpPr>
          <p:cNvPr id="20" name="AutoShape 12"/>
          <p:cNvSpPr>
            <a:spLocks noChangeArrowheads="1"/>
          </p:cNvSpPr>
          <p:nvPr/>
        </p:nvSpPr>
        <p:spPr bwMode="auto">
          <a:xfrm>
            <a:off x="5465584" y="1610196"/>
            <a:ext cx="3429000" cy="730250"/>
          </a:xfrm>
          <a:prstGeom prst="homePlate">
            <a:avLst>
              <a:gd name="adj" fmla="val 37826"/>
            </a:avLst>
          </a:prstGeom>
          <a:solidFill>
            <a:schemeClr val="accent1"/>
          </a:solidFill>
          <a:ln w="6350" algn="ctr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wrap="none" tIns="91440" bIns="91440" anchor="ctr"/>
          <a:lstStyle/>
          <a:p>
            <a:pPr eaLnBrk="0" hangingPunct="0"/>
            <a:r>
              <a:rPr lang="ru-RU" sz="1400" baseline="0" dirty="0" smtClean="0"/>
              <a:t>Платформа </a:t>
            </a:r>
            <a:r>
              <a:rPr lang="en-US" sz="1400" baseline="0" dirty="0" smtClean="0"/>
              <a:t>SAP</a:t>
            </a:r>
            <a:endParaRPr lang="ru-RU" sz="1400" baseline="0" dirty="0"/>
          </a:p>
          <a:p>
            <a:pPr eaLnBrk="0" hangingPunct="0"/>
            <a:r>
              <a:rPr lang="ru-RU" sz="1400" baseline="0" dirty="0" smtClean="0"/>
              <a:t>как </a:t>
            </a:r>
            <a:r>
              <a:rPr lang="ru-RU" sz="1400" baseline="0" dirty="0"/>
              <a:t>сервис </a:t>
            </a:r>
            <a:r>
              <a:rPr lang="ru-RU" sz="1400" baseline="0" dirty="0" smtClean="0"/>
              <a:t>(</a:t>
            </a:r>
            <a:r>
              <a:rPr lang="en-US" sz="1400" baseline="0" dirty="0" smtClean="0"/>
              <a:t>SAP Hosting + </a:t>
            </a:r>
            <a:endParaRPr lang="ru-RU" sz="1400" baseline="0" dirty="0" smtClean="0"/>
          </a:p>
          <a:p>
            <a:pPr eaLnBrk="0" hangingPunct="0"/>
            <a:r>
              <a:rPr lang="ru-RU" sz="1400" baseline="0" dirty="0"/>
              <a:t>а</a:t>
            </a:r>
            <a:r>
              <a:rPr lang="ru-RU" sz="1400" baseline="0" dirty="0" smtClean="0"/>
              <a:t>дминистрирование </a:t>
            </a:r>
            <a:r>
              <a:rPr lang="en-US" sz="1400" baseline="0" dirty="0" smtClean="0"/>
              <a:t>SAP Basis</a:t>
            </a:r>
            <a:r>
              <a:rPr lang="ru-RU" sz="1400" baseline="0" dirty="0" smtClean="0"/>
              <a:t>)</a:t>
            </a:r>
            <a:endParaRPr lang="nl-NL" sz="1400" dirty="0"/>
          </a:p>
        </p:txBody>
      </p:sp>
      <p:sp>
        <p:nvSpPr>
          <p:cNvPr id="21" name="AutoShape 13"/>
          <p:cNvSpPr>
            <a:spLocks noChangeArrowheads="1"/>
          </p:cNvSpPr>
          <p:nvPr/>
        </p:nvSpPr>
        <p:spPr bwMode="auto">
          <a:xfrm>
            <a:off x="5465584" y="2613496"/>
            <a:ext cx="3429000" cy="730250"/>
          </a:xfrm>
          <a:prstGeom prst="homePlate">
            <a:avLst>
              <a:gd name="adj" fmla="val 37826"/>
            </a:avLst>
          </a:prstGeom>
          <a:solidFill>
            <a:schemeClr val="accent1"/>
          </a:solidFill>
          <a:ln w="6350" algn="ctr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wrap="none" tIns="91440" bIns="91440" anchor="ctr"/>
          <a:lstStyle/>
          <a:p>
            <a:pPr eaLnBrk="0" hangingPunct="0"/>
            <a:r>
              <a:rPr lang="ru-RU" sz="1400" baseline="0" dirty="0" smtClean="0"/>
              <a:t>ИБ как сервис</a:t>
            </a:r>
            <a:endParaRPr lang="nl-NL" sz="1400" dirty="0"/>
          </a:p>
        </p:txBody>
      </p:sp>
      <p:sp>
        <p:nvSpPr>
          <p:cNvPr id="22" name="AutoShape 14"/>
          <p:cNvSpPr>
            <a:spLocks noChangeArrowheads="1"/>
          </p:cNvSpPr>
          <p:nvPr/>
        </p:nvSpPr>
        <p:spPr bwMode="auto">
          <a:xfrm>
            <a:off x="5465584" y="4607396"/>
            <a:ext cx="3429000" cy="730250"/>
          </a:xfrm>
          <a:prstGeom prst="homePlate">
            <a:avLst>
              <a:gd name="adj" fmla="val 37826"/>
            </a:avLst>
          </a:prstGeom>
          <a:solidFill>
            <a:schemeClr val="accent1"/>
          </a:solidFill>
          <a:ln w="6350" algn="ctr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wrap="none" tIns="91440" bIns="91440" anchor="ctr"/>
          <a:lstStyle/>
          <a:p>
            <a:pPr eaLnBrk="0" hangingPunct="0"/>
            <a:r>
              <a:rPr lang="ru-RU" sz="1400" baseline="0" dirty="0"/>
              <a:t>Инфраструктурное и офисное </a:t>
            </a:r>
          </a:p>
          <a:p>
            <a:pPr eaLnBrk="0" hangingPunct="0"/>
            <a:r>
              <a:rPr lang="ru-RU" sz="1400" baseline="0" dirty="0"/>
              <a:t>ПО как сервис </a:t>
            </a:r>
            <a:endParaRPr lang="nl-NL" sz="1400" dirty="0"/>
          </a:p>
        </p:txBody>
      </p:sp>
      <p:sp>
        <p:nvSpPr>
          <p:cNvPr id="23" name="AutoShape 15"/>
          <p:cNvSpPr>
            <a:spLocks noChangeArrowheads="1"/>
          </p:cNvSpPr>
          <p:nvPr/>
        </p:nvSpPr>
        <p:spPr bwMode="auto">
          <a:xfrm>
            <a:off x="5465584" y="3604096"/>
            <a:ext cx="3429000" cy="730250"/>
          </a:xfrm>
          <a:prstGeom prst="homePlate">
            <a:avLst>
              <a:gd name="adj" fmla="val 37826"/>
            </a:avLst>
          </a:prstGeom>
          <a:solidFill>
            <a:schemeClr val="accent1"/>
          </a:solidFill>
          <a:ln w="6350" algn="ctr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wrap="none" tIns="91440" bIns="91440" anchor="ctr"/>
          <a:lstStyle/>
          <a:p>
            <a:pPr eaLnBrk="0" hangingPunct="0"/>
            <a:r>
              <a:rPr lang="en-US" sz="1400" baseline="0" dirty="0" smtClean="0"/>
              <a:t>Service Desk</a:t>
            </a:r>
            <a:r>
              <a:rPr lang="ru-RU" sz="1400" baseline="0" dirty="0" smtClean="0"/>
              <a:t> </a:t>
            </a:r>
            <a:r>
              <a:rPr lang="ru-RU" sz="1400" baseline="0" dirty="0"/>
              <a:t>как </a:t>
            </a:r>
            <a:r>
              <a:rPr lang="ru-RU" sz="1400" baseline="0" dirty="0" smtClean="0"/>
              <a:t>сервис</a:t>
            </a:r>
            <a:endParaRPr lang="nl-NL" sz="1400" dirty="0"/>
          </a:p>
        </p:txBody>
      </p:sp>
      <p:sp>
        <p:nvSpPr>
          <p:cNvPr id="24" name="AutoShape 22"/>
          <p:cNvSpPr>
            <a:spLocks noChangeArrowheads="1"/>
          </p:cNvSpPr>
          <p:nvPr/>
        </p:nvSpPr>
        <p:spPr bwMode="auto">
          <a:xfrm flipH="1">
            <a:off x="303034" y="1610196"/>
            <a:ext cx="3429000" cy="730250"/>
          </a:xfrm>
          <a:prstGeom prst="homePlate">
            <a:avLst>
              <a:gd name="adj" fmla="val 37826"/>
            </a:avLst>
          </a:prstGeom>
          <a:solidFill>
            <a:schemeClr val="accent1"/>
          </a:solidFill>
          <a:ln w="6350" algn="ctr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wrap="none" tIns="91440" bIns="91440" anchor="ctr"/>
          <a:lstStyle/>
          <a:p>
            <a:pPr eaLnBrk="0" hangingPunct="0"/>
            <a:r>
              <a:rPr lang="ru-RU" sz="1400" baseline="0" dirty="0" smtClean="0"/>
              <a:t>Корпоративная инфраструктура </a:t>
            </a:r>
            <a:br>
              <a:rPr lang="ru-RU" sz="1400" baseline="0" dirty="0" smtClean="0"/>
            </a:br>
            <a:r>
              <a:rPr lang="ru-RU" sz="1400" baseline="0" dirty="0" smtClean="0"/>
              <a:t>как сервис</a:t>
            </a:r>
            <a:endParaRPr lang="nl-NL" sz="1400" dirty="0"/>
          </a:p>
        </p:txBody>
      </p:sp>
      <p:sp>
        <p:nvSpPr>
          <p:cNvPr id="25" name="AutoShape 23"/>
          <p:cNvSpPr>
            <a:spLocks noChangeArrowheads="1"/>
          </p:cNvSpPr>
          <p:nvPr/>
        </p:nvSpPr>
        <p:spPr bwMode="auto">
          <a:xfrm flipH="1">
            <a:off x="303034" y="2613496"/>
            <a:ext cx="3429000" cy="730250"/>
          </a:xfrm>
          <a:prstGeom prst="homePlate">
            <a:avLst>
              <a:gd name="adj" fmla="val 37826"/>
            </a:avLst>
          </a:prstGeom>
          <a:solidFill>
            <a:schemeClr val="accent1"/>
          </a:solidFill>
          <a:ln w="6350" algn="ctr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wrap="none" tIns="91440" bIns="91440" anchor="ctr"/>
          <a:lstStyle/>
          <a:p>
            <a:pPr eaLnBrk="0" hangingPunct="0"/>
            <a:r>
              <a:rPr lang="ru-RU" sz="1400" baseline="0" dirty="0" smtClean="0"/>
              <a:t>Резервный ЦОД</a:t>
            </a:r>
            <a:r>
              <a:rPr lang="ru-RU" sz="1400" baseline="0" dirty="0"/>
              <a:t/>
            </a:r>
            <a:br>
              <a:rPr lang="ru-RU" sz="1400" baseline="0" dirty="0"/>
            </a:br>
            <a:r>
              <a:rPr lang="ru-RU" sz="1400" baseline="0" dirty="0"/>
              <a:t>как </a:t>
            </a:r>
            <a:r>
              <a:rPr lang="ru-RU" sz="1400" baseline="0" dirty="0" smtClean="0"/>
              <a:t>сервис</a:t>
            </a:r>
            <a:endParaRPr lang="nl-NL" sz="1400" dirty="0"/>
          </a:p>
        </p:txBody>
      </p:sp>
      <p:sp>
        <p:nvSpPr>
          <p:cNvPr id="26" name="AutoShape 24"/>
          <p:cNvSpPr>
            <a:spLocks noChangeArrowheads="1"/>
          </p:cNvSpPr>
          <p:nvPr/>
        </p:nvSpPr>
        <p:spPr bwMode="auto">
          <a:xfrm flipH="1">
            <a:off x="303034" y="4607396"/>
            <a:ext cx="3429000" cy="730250"/>
          </a:xfrm>
          <a:prstGeom prst="homePlate">
            <a:avLst>
              <a:gd name="adj" fmla="val 37826"/>
            </a:avLst>
          </a:prstGeom>
          <a:solidFill>
            <a:schemeClr val="accent1"/>
          </a:solidFill>
          <a:ln w="6350" algn="ctr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wrap="none" tIns="91440" bIns="91440" anchor="ctr"/>
          <a:lstStyle/>
          <a:p>
            <a:pPr eaLnBrk="0" hangingPunct="0"/>
            <a:r>
              <a:rPr lang="ru-RU" sz="1400" i="1" baseline="0" dirty="0"/>
              <a:t>Резервный </a:t>
            </a:r>
            <a:r>
              <a:rPr lang="ru-RU" sz="1400" i="1" baseline="0" dirty="0" smtClean="0"/>
              <a:t>офис</a:t>
            </a:r>
            <a:r>
              <a:rPr lang="ru-RU" sz="1400" i="1" baseline="0" dirty="0"/>
              <a:t/>
            </a:r>
            <a:br>
              <a:rPr lang="ru-RU" sz="1400" i="1" baseline="0" dirty="0"/>
            </a:br>
            <a:r>
              <a:rPr lang="ru-RU" sz="1400" i="1" baseline="0" dirty="0"/>
              <a:t>как сервис</a:t>
            </a:r>
            <a:endParaRPr lang="nl-NL" sz="1400" i="1" dirty="0"/>
          </a:p>
        </p:txBody>
      </p:sp>
      <p:sp>
        <p:nvSpPr>
          <p:cNvPr id="27" name="AutoShape 25"/>
          <p:cNvSpPr>
            <a:spLocks noChangeArrowheads="1"/>
          </p:cNvSpPr>
          <p:nvPr/>
        </p:nvSpPr>
        <p:spPr bwMode="auto">
          <a:xfrm flipH="1">
            <a:off x="303034" y="3604096"/>
            <a:ext cx="3429000" cy="730250"/>
          </a:xfrm>
          <a:prstGeom prst="homePlate">
            <a:avLst>
              <a:gd name="adj" fmla="val 37826"/>
            </a:avLst>
          </a:prstGeom>
          <a:solidFill>
            <a:schemeClr val="accent1"/>
          </a:solidFill>
          <a:ln w="6350" algn="ctr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wrap="none" tIns="91440" bIns="91440" anchor="ctr"/>
          <a:lstStyle/>
          <a:p>
            <a:pPr eaLnBrk="0" hangingPunct="0"/>
            <a:r>
              <a:rPr lang="ru-RU" sz="1400" baseline="0" dirty="0" smtClean="0"/>
              <a:t>Мониторинг</a:t>
            </a:r>
            <a:r>
              <a:rPr lang="ru-RU" sz="1400" baseline="0" dirty="0"/>
              <a:t/>
            </a:r>
            <a:br>
              <a:rPr lang="ru-RU" sz="1400" baseline="0" dirty="0"/>
            </a:br>
            <a:r>
              <a:rPr lang="ru-RU" sz="1400" baseline="0" dirty="0"/>
              <a:t>как </a:t>
            </a:r>
            <a:r>
              <a:rPr lang="ru-RU" sz="1400" baseline="0" dirty="0" smtClean="0"/>
              <a:t>сервис</a:t>
            </a:r>
            <a:endParaRPr lang="nl-NL" sz="1400" dirty="0"/>
          </a:p>
        </p:txBody>
      </p:sp>
      <p:sp>
        <p:nvSpPr>
          <p:cNvPr id="28" name="Rectangle 20"/>
          <p:cNvSpPr>
            <a:spLocks noChangeArrowheads="1"/>
          </p:cNvSpPr>
          <p:nvPr/>
        </p:nvSpPr>
        <p:spPr bwMode="auto">
          <a:xfrm>
            <a:off x="303034" y="5556250"/>
            <a:ext cx="8591550" cy="762318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29" name="Rectangle 21"/>
          <p:cNvSpPr>
            <a:spLocks noChangeArrowheads="1"/>
          </p:cNvSpPr>
          <p:nvPr/>
        </p:nvSpPr>
        <p:spPr bwMode="auto">
          <a:xfrm>
            <a:off x="827584" y="5693147"/>
            <a:ext cx="7940480" cy="26314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defTabSz="762000" eaLnBrk="0" hangingPunct="0">
              <a:lnSpc>
                <a:spcPct val="95000"/>
              </a:lnSpc>
            </a:pPr>
            <a:r>
              <a:rPr lang="ru-RU" sz="1800" b="1" baseline="0" dirty="0" smtClean="0">
                <a:solidFill>
                  <a:srgbClr val="FF3300"/>
                </a:solidFill>
              </a:rPr>
              <a:t>ВЦОД – средство доставки Заказчику всех услуг «Джет»</a:t>
            </a:r>
            <a:endParaRPr lang="de-DE" sz="1800" b="1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3642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 smtClean="0">
                <a:ea typeface="ＭＳ Ｐゴシック" panose="020B0600070205080204" pitchFamily="34" charset="-128"/>
              </a:rPr>
              <a:t>ВЦОД «Джет» – особенности услуг</a:t>
            </a:r>
            <a:endParaRPr lang="en-US" altLang="ru-RU" dirty="0" smtClean="0">
              <a:ea typeface="ＭＳ Ｐゴシック" panose="020B0600070205080204" pitchFamily="34" charset="-128"/>
            </a:endParaRPr>
          </a:p>
        </p:txBody>
      </p:sp>
      <p:sp>
        <p:nvSpPr>
          <p:cNvPr id="6147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8639175" y="6546850"/>
            <a:ext cx="504825" cy="2301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400" baseline="-250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4400" baseline="-250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4400" baseline="-250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4400" baseline="-250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4400" baseline="-250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 baseline="-250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 baseline="-250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 baseline="-250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 baseline="-250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84A19287-A8F7-46EA-9CCC-DFD9B247CE70}" type="slidenum">
              <a:rPr lang="ru-RU" altLang="ru-RU" sz="1200" baseline="0">
                <a:solidFill>
                  <a:srgbClr val="1B3F94"/>
                </a:solidFill>
              </a:rPr>
              <a:pPr eaLnBrk="1" hangingPunct="1"/>
              <a:t>7</a:t>
            </a:fld>
            <a:endParaRPr lang="ru-RU" altLang="ru-RU" sz="1200" baseline="0" dirty="0">
              <a:solidFill>
                <a:srgbClr val="1B3F94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 bwMode="auto">
          <a:xfrm>
            <a:off x="0" y="6500813"/>
            <a:ext cx="8501063" cy="357187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>
              <a:defRPr/>
            </a:pPr>
            <a:endParaRPr lang="ru-RU" dirty="0">
              <a:latin typeface="Arial" charset="0"/>
              <a:ea typeface="+mn-ea"/>
            </a:endParaRPr>
          </a:p>
        </p:txBody>
      </p:sp>
      <p:sp>
        <p:nvSpPr>
          <p:cNvPr id="48" name="Rectangle 15"/>
          <p:cNvSpPr>
            <a:spLocks noChangeArrowheads="1"/>
          </p:cNvSpPr>
          <p:nvPr/>
        </p:nvSpPr>
        <p:spPr bwMode="auto">
          <a:xfrm>
            <a:off x="899592" y="1268760"/>
            <a:ext cx="7941150" cy="1101598"/>
          </a:xfrm>
          <a:prstGeom prst="rect">
            <a:avLst/>
          </a:prstGeom>
          <a:solidFill>
            <a:schemeClr val="accent1"/>
          </a:solidFill>
          <a:ln w="6350" algn="ctr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tIns="91440" bIns="91440" anchor="ctr"/>
          <a:lstStyle/>
          <a:p>
            <a:pPr marL="177800" indent="-177800" eaLnBrk="0" hangingPunct="0"/>
            <a:r>
              <a:rPr lang="ru-RU" sz="2400" baseline="0" dirty="0" smtClean="0"/>
              <a:t>Услуги оказываются на </a:t>
            </a:r>
            <a:r>
              <a:rPr lang="en-US" sz="2400" baseline="0" dirty="0" smtClean="0"/>
              <a:t>SLA – </a:t>
            </a:r>
            <a:r>
              <a:rPr lang="ru-RU" sz="2400" baseline="0" dirty="0" smtClean="0"/>
              <a:t>с </a:t>
            </a:r>
            <a:r>
              <a:rPr lang="ru-RU" sz="2400" b="1" baseline="0" dirty="0" smtClean="0">
                <a:solidFill>
                  <a:srgbClr val="FF0000"/>
                </a:solidFill>
              </a:rPr>
              <a:t>реальной</a:t>
            </a:r>
            <a:r>
              <a:rPr lang="ru-RU" sz="2400" baseline="0" dirty="0" smtClean="0"/>
              <a:t> ответственностью за соблюдение метрик</a:t>
            </a:r>
            <a:endParaRPr lang="en-US" sz="2400" dirty="0"/>
          </a:p>
        </p:txBody>
      </p:sp>
      <p:sp>
        <p:nvSpPr>
          <p:cNvPr id="49" name="Rectangle 16"/>
          <p:cNvSpPr>
            <a:spLocks noChangeArrowheads="1"/>
          </p:cNvSpPr>
          <p:nvPr/>
        </p:nvSpPr>
        <p:spPr bwMode="auto">
          <a:xfrm>
            <a:off x="312626" y="1268760"/>
            <a:ext cx="637445" cy="110159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6350" algn="ctr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tIns="91440" bIns="91440" anchor="ctr"/>
          <a:lstStyle/>
          <a:p>
            <a:pPr eaLnBrk="0" hangingPunct="0"/>
            <a:r>
              <a:rPr lang="ru-RU" b="1" dirty="0" smtClean="0">
                <a:solidFill>
                  <a:srgbClr val="FFFFFF"/>
                </a:solidFill>
              </a:rPr>
              <a:t>1</a:t>
            </a: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50" name="Rectangle 15"/>
          <p:cNvSpPr>
            <a:spLocks noChangeArrowheads="1"/>
          </p:cNvSpPr>
          <p:nvPr/>
        </p:nvSpPr>
        <p:spPr bwMode="auto">
          <a:xfrm>
            <a:off x="950071" y="2586382"/>
            <a:ext cx="7931631" cy="1080120"/>
          </a:xfrm>
          <a:prstGeom prst="rect">
            <a:avLst/>
          </a:prstGeom>
          <a:solidFill>
            <a:schemeClr val="accent1"/>
          </a:solidFill>
          <a:ln w="6350" algn="ctr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tIns="91440" bIns="91440" anchor="ctr"/>
          <a:lstStyle/>
          <a:p>
            <a:pPr marL="177800" indent="-177800" eaLnBrk="0" hangingPunct="0"/>
            <a:r>
              <a:rPr lang="ru-RU" sz="2400" baseline="0" dirty="0" smtClean="0"/>
              <a:t>Для долгосрочных контрактов цены фиксируются в рублях (там, где это объективно возможно)</a:t>
            </a:r>
            <a:endParaRPr lang="en-US" sz="2400" dirty="0"/>
          </a:p>
        </p:txBody>
      </p:sp>
      <p:sp>
        <p:nvSpPr>
          <p:cNvPr id="56" name="Rectangle 16"/>
          <p:cNvSpPr>
            <a:spLocks noChangeArrowheads="1"/>
          </p:cNvSpPr>
          <p:nvPr/>
        </p:nvSpPr>
        <p:spPr bwMode="auto">
          <a:xfrm>
            <a:off x="315071" y="2586382"/>
            <a:ext cx="635000" cy="108012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6350" algn="ctr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tIns="91440" bIns="91440" anchor="ctr"/>
          <a:lstStyle/>
          <a:p>
            <a:pPr eaLnBrk="0" hangingPunct="0"/>
            <a:r>
              <a:rPr lang="ru-RU" b="1" dirty="0" smtClean="0">
                <a:solidFill>
                  <a:srgbClr val="FFFFFF"/>
                </a:solidFill>
              </a:rPr>
              <a:t>2</a:t>
            </a: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63" name="Rectangle 15"/>
          <p:cNvSpPr>
            <a:spLocks noChangeArrowheads="1"/>
          </p:cNvSpPr>
          <p:nvPr/>
        </p:nvSpPr>
        <p:spPr bwMode="auto">
          <a:xfrm>
            <a:off x="947626" y="3895525"/>
            <a:ext cx="7931631" cy="1080120"/>
          </a:xfrm>
          <a:prstGeom prst="rect">
            <a:avLst/>
          </a:prstGeom>
          <a:solidFill>
            <a:schemeClr val="accent1"/>
          </a:solidFill>
          <a:ln w="6350" algn="ctr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tIns="91440" bIns="91440" anchor="ctr"/>
          <a:lstStyle/>
          <a:p>
            <a:pPr marL="177800" indent="-177800" eaLnBrk="0" hangingPunct="0"/>
            <a:r>
              <a:rPr lang="ru-RU" sz="2400" baseline="0" dirty="0" smtClean="0"/>
              <a:t>Время «развертывания» услуги минимально</a:t>
            </a:r>
            <a:endParaRPr lang="en-US" sz="2400" dirty="0"/>
          </a:p>
        </p:txBody>
      </p:sp>
      <p:sp>
        <p:nvSpPr>
          <p:cNvPr id="64" name="Rectangle 16"/>
          <p:cNvSpPr>
            <a:spLocks noChangeArrowheads="1"/>
          </p:cNvSpPr>
          <p:nvPr/>
        </p:nvSpPr>
        <p:spPr bwMode="auto">
          <a:xfrm>
            <a:off x="312626" y="3895525"/>
            <a:ext cx="635000" cy="108012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6350" algn="ctr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tIns="91440" bIns="91440" anchor="ctr"/>
          <a:lstStyle/>
          <a:p>
            <a:pPr eaLnBrk="0" hangingPunct="0"/>
            <a:r>
              <a:rPr lang="ru-RU" b="1" dirty="0" smtClean="0">
                <a:solidFill>
                  <a:srgbClr val="FFFFFF"/>
                </a:solidFill>
              </a:rPr>
              <a:t>3</a:t>
            </a: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65" name="Rectangle 15"/>
          <p:cNvSpPr>
            <a:spLocks noChangeArrowheads="1"/>
          </p:cNvSpPr>
          <p:nvPr/>
        </p:nvSpPr>
        <p:spPr bwMode="auto">
          <a:xfrm>
            <a:off x="947626" y="5172026"/>
            <a:ext cx="7931631" cy="1080120"/>
          </a:xfrm>
          <a:prstGeom prst="rect">
            <a:avLst/>
          </a:prstGeom>
          <a:solidFill>
            <a:schemeClr val="accent1"/>
          </a:solidFill>
          <a:ln w="6350" algn="ctr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tIns="91440" bIns="91440" anchor="ctr"/>
          <a:lstStyle/>
          <a:p>
            <a:pPr marL="177800" indent="-177800" eaLnBrk="0" hangingPunct="0"/>
            <a:r>
              <a:rPr lang="ru-RU" sz="2400" baseline="0" dirty="0" smtClean="0"/>
              <a:t>Возможность быстрого изменения объема услуги – платите ровно за потребленный объем услуги</a:t>
            </a:r>
            <a:endParaRPr lang="en-US" sz="2400" dirty="0"/>
          </a:p>
        </p:txBody>
      </p:sp>
      <p:sp>
        <p:nvSpPr>
          <p:cNvPr id="66" name="Rectangle 16"/>
          <p:cNvSpPr>
            <a:spLocks noChangeArrowheads="1"/>
          </p:cNvSpPr>
          <p:nvPr/>
        </p:nvSpPr>
        <p:spPr bwMode="auto">
          <a:xfrm>
            <a:off x="312626" y="5172026"/>
            <a:ext cx="635000" cy="108012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6350" algn="ctr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tIns="91440" bIns="91440" anchor="ctr"/>
          <a:lstStyle/>
          <a:p>
            <a:pPr eaLnBrk="0" hangingPunct="0"/>
            <a:r>
              <a:rPr lang="ru-RU" b="1" dirty="0" smtClean="0">
                <a:solidFill>
                  <a:srgbClr val="FFFFFF"/>
                </a:solidFill>
              </a:rPr>
              <a:t>4</a:t>
            </a:r>
            <a:endParaRPr lang="en-US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6007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787900" y="5084763"/>
            <a:ext cx="4032250" cy="1152525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ru-RU" altLang="ru-RU" sz="1800" b="1" dirty="0" smtClean="0">
                <a:ea typeface="ＭＳ Ｐゴシック" panose="020B0600070205080204" pitchFamily="34" charset="-128"/>
              </a:rPr>
              <a:t>Учамприн А.В.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ru-RU" b="1" dirty="0" smtClean="0">
                <a:ea typeface="ＭＳ Ｐゴシック" panose="020B0600070205080204" pitchFamily="34" charset="-128"/>
                <a:hlinkClick r:id="rId3"/>
              </a:rPr>
              <a:t>uchamprin@jet.msk.su</a:t>
            </a:r>
            <a:endParaRPr lang="en-US" altLang="ru-RU" b="1" dirty="0" smtClean="0">
              <a:ea typeface="ＭＳ Ｐゴシック" panose="020B0600070205080204" pitchFamily="34" charset="-128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ru-RU" b="1" dirty="0" smtClean="0">
                <a:ea typeface="ＭＳ Ｐゴシック" panose="020B0600070205080204" pitchFamily="34" charset="-128"/>
              </a:rPr>
              <a:t>+7 (495) 411-76-01</a:t>
            </a:r>
            <a:r>
              <a:rPr lang="ru-RU" altLang="ru-RU" b="1" dirty="0" smtClean="0">
                <a:ea typeface="ＭＳ Ｐゴシック" panose="020B0600070205080204" pitchFamily="34" charset="-128"/>
              </a:rPr>
              <a:t> доб. </a:t>
            </a:r>
            <a:r>
              <a:rPr lang="en-US" altLang="ru-RU" b="1" dirty="0" smtClean="0">
                <a:ea typeface="ＭＳ Ｐゴシック" panose="020B0600070205080204" pitchFamily="34" charset="-128"/>
              </a:rPr>
              <a:t>2603</a:t>
            </a:r>
            <a:endParaRPr lang="ru-RU" altLang="ru-RU" b="1" dirty="0" smtClean="0">
              <a:ea typeface="ＭＳ Ｐゴシック" panose="020B0600070205080204" pitchFamily="34" charset="-128"/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3924300" y="3068638"/>
            <a:ext cx="5040313" cy="977900"/>
          </a:xfrm>
        </p:spPr>
        <p:txBody>
          <a:bodyPr/>
          <a:lstStyle/>
          <a:p>
            <a:pPr algn="l" eaLnBrk="1" hangingPunct="1"/>
            <a:r>
              <a:rPr lang="ru-RU" altLang="ru-RU" sz="2800" dirty="0" smtClean="0">
                <a:ea typeface="ＭＳ Ｐゴシック" panose="020B0600070205080204" pitchFamily="34" charset="-128"/>
              </a:rPr>
              <a:t>Спасибо за внимание</a:t>
            </a:r>
            <a:r>
              <a:rPr lang="en-US" altLang="ru-RU" sz="2800" dirty="0" smtClean="0">
                <a:ea typeface="ＭＳ Ｐゴシック" panose="020B0600070205080204" pitchFamily="34" charset="-128"/>
              </a:rPr>
              <a:t/>
            </a:r>
            <a:br>
              <a:rPr lang="en-US" altLang="ru-RU" sz="2800" dirty="0" smtClean="0">
                <a:ea typeface="ＭＳ Ｐゴシック" panose="020B0600070205080204" pitchFamily="34" charset="-128"/>
              </a:rPr>
            </a:br>
            <a:endParaRPr lang="ru-RU" altLang="ru-RU" sz="2800" dirty="0" smtClean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779617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c">
  <a:themeElements>
    <a:clrScheme name="vc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c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4400" b="0" i="0" u="none" strike="noStrike" cap="none" normalizeH="0" baseline="-2500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4400" b="0" i="0" u="none" strike="noStrike" cap="none" normalizeH="0" baseline="-2500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c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c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c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c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c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c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c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c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c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c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c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c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Специальное оформление">
  <a:themeElements>
    <a:clrScheme name="2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Специальное оформление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4400" b="0" i="0" u="none" strike="noStrike" cap="none" normalizeH="0" baseline="-2500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4400" b="0" i="0" u="none" strike="noStrike" cap="none" normalizeH="0" baseline="-2500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vc</Template>
  <TotalTime>20611</TotalTime>
  <Words>349</Words>
  <Application>Microsoft Office PowerPoint</Application>
  <PresentationFormat>Экран (4:3)</PresentationFormat>
  <Paragraphs>75</Paragraphs>
  <Slides>8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ＭＳ Ｐゴシック</vt:lpstr>
      <vt:lpstr>Arial</vt:lpstr>
      <vt:lpstr>vc</vt:lpstr>
      <vt:lpstr>2_Специальное оформление</vt:lpstr>
      <vt:lpstr>Услуги виртуального ЦОД в условиях негативных факторов воздействия на ИТ-рынок </vt:lpstr>
      <vt:lpstr>Факторы, влияющие на ИТ-рынок</vt:lpstr>
      <vt:lpstr>Важные принципы принятия решения</vt:lpstr>
      <vt:lpstr>Преимущества использования ИТ-услуг</vt:lpstr>
      <vt:lpstr>ВЦОД «Джет» - факты</vt:lpstr>
      <vt:lpstr>ВЦОД «Джет» - услуги</vt:lpstr>
      <vt:lpstr>ВЦОД «Джет» – особенности услуг</vt:lpstr>
      <vt:lpstr>Спасибо за внимание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Oleg</dc:creator>
  <cp:lastModifiedBy>Алексей Учамприн</cp:lastModifiedBy>
  <cp:revision>1259</cp:revision>
  <cp:lastPrinted>2012-01-30T11:04:47Z</cp:lastPrinted>
  <dcterms:created xsi:type="dcterms:W3CDTF">2008-12-25T14:24:39Z</dcterms:created>
  <dcterms:modified xsi:type="dcterms:W3CDTF">2015-01-21T09:11:19Z</dcterms:modified>
</cp:coreProperties>
</file>